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1030" r:id="rId2"/>
    <p:sldId id="1085" r:id="rId3"/>
    <p:sldId id="1086" r:id="rId4"/>
    <p:sldId id="1118" r:id="rId5"/>
    <p:sldId id="1119" r:id="rId6"/>
    <p:sldId id="1112" r:id="rId7"/>
    <p:sldId id="1087" r:id="rId8"/>
    <p:sldId id="1122" r:id="rId9"/>
    <p:sldId id="1123" r:id="rId10"/>
    <p:sldId id="1088" r:id="rId11"/>
    <p:sldId id="1091" r:id="rId12"/>
    <p:sldId id="1103" r:id="rId13"/>
    <p:sldId id="1120" r:id="rId14"/>
    <p:sldId id="1094" r:id="rId15"/>
    <p:sldId id="1093" r:id="rId16"/>
    <p:sldId id="1096" r:id="rId17"/>
    <p:sldId id="1097" r:id="rId18"/>
    <p:sldId id="1098" r:id="rId19"/>
    <p:sldId id="1078" r:id="rId20"/>
    <p:sldId id="1099" r:id="rId21"/>
    <p:sldId id="1101" r:id="rId22"/>
    <p:sldId id="1114" r:id="rId23"/>
    <p:sldId id="1115" r:id="rId24"/>
    <p:sldId id="1121" r:id="rId25"/>
    <p:sldId id="1116" r:id="rId26"/>
    <p:sldId id="1117" r:id="rId27"/>
    <p:sldId id="1083" r:id="rId28"/>
    <p:sldId id="1081" r:id="rId29"/>
    <p:sldId id="1082" r:id="rId30"/>
    <p:sldId id="1080" r:id="rId31"/>
    <p:sldId id="1003" r:id="rId32"/>
    <p:sldId id="1049" r:id="rId33"/>
    <p:sldId id="1050" r:id="rId34"/>
    <p:sldId id="1051" r:id="rId35"/>
    <p:sldId id="1052" r:id="rId36"/>
    <p:sldId id="1053" r:id="rId37"/>
    <p:sldId id="1054" r:id="rId38"/>
    <p:sldId id="1055" r:id="rId39"/>
    <p:sldId id="1057" r:id="rId40"/>
    <p:sldId id="1058" r:id="rId41"/>
    <p:sldId id="1060" r:id="rId42"/>
    <p:sldId id="1056" r:id="rId43"/>
    <p:sldId id="1048" r:id="rId44"/>
    <p:sldId id="1059" r:id="rId45"/>
    <p:sldId id="1061" r:id="rId46"/>
    <p:sldId id="275" r:id="rId47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00"/>
    <a:srgbClr val="808080"/>
    <a:srgbClr val="262626"/>
    <a:srgbClr val="7E2F8E"/>
    <a:srgbClr val="D95319"/>
    <a:srgbClr val="DFDFDF"/>
    <a:srgbClr val="EDB120"/>
    <a:srgbClr val="1E81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87779" autoAdjust="0"/>
  </p:normalViewPr>
  <p:slideViewPr>
    <p:cSldViewPr snapToGrid="0">
      <p:cViewPr>
        <p:scale>
          <a:sx n="100" d="100"/>
          <a:sy n="100" d="100"/>
        </p:scale>
        <p:origin x="30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D3218-6044-4CC3-B92B-794CA864656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6855E68-3F40-4CB3-8494-E6FFFC410EE8}">
      <dgm:prSet phldrT="[Text]"/>
      <dgm:spPr/>
      <dgm:t>
        <a:bodyPr/>
        <a:lstStyle/>
        <a:p>
          <a:r>
            <a:rPr lang="en-GB" dirty="0"/>
            <a:t>Axial velocity</a:t>
          </a:r>
        </a:p>
        <a:p>
          <a:r>
            <a:rPr lang="en-GB" dirty="0"/>
            <a:t>Blade speed</a:t>
          </a:r>
        </a:p>
      </dgm:t>
    </dgm:pt>
    <dgm:pt modelId="{252F0377-395A-4136-8AFA-83E2CDB37FDE}" type="parTrans" cxnId="{A6EC8126-5F4E-4122-A433-32AF037CA3B8}">
      <dgm:prSet/>
      <dgm:spPr/>
      <dgm:t>
        <a:bodyPr/>
        <a:lstStyle/>
        <a:p>
          <a:endParaRPr lang="en-GB"/>
        </a:p>
      </dgm:t>
    </dgm:pt>
    <dgm:pt modelId="{0ABCCC74-B586-48F7-A4ED-2A5C555016A4}" type="sibTrans" cxnId="{A6EC8126-5F4E-4122-A433-32AF037CA3B8}">
      <dgm:prSet/>
      <dgm:spPr/>
      <dgm:t>
        <a:bodyPr/>
        <a:lstStyle/>
        <a:p>
          <a:endParaRPr lang="en-GB"/>
        </a:p>
      </dgm:t>
    </dgm:pt>
    <dgm:pt modelId="{0AFA744C-4250-41C9-BBFF-14AE4F38F9B0}">
      <dgm:prSet phldrT="[Text]"/>
      <dgm:spPr/>
      <dgm:t>
        <a:bodyPr/>
        <a:lstStyle/>
        <a:p>
          <a:r>
            <a:rPr lang="en-GB" dirty="0"/>
            <a:t>Velocities</a:t>
          </a:r>
        </a:p>
        <a:p>
          <a:r>
            <a:rPr lang="en-GB" dirty="0"/>
            <a:t>Flow angles</a:t>
          </a:r>
        </a:p>
      </dgm:t>
    </dgm:pt>
    <dgm:pt modelId="{35F8343F-DE89-44DE-B696-C6418F09B54B}" type="parTrans" cxnId="{C1D44D32-D826-4CBD-8FEC-C07B1B363F22}">
      <dgm:prSet/>
      <dgm:spPr/>
      <dgm:t>
        <a:bodyPr/>
        <a:lstStyle/>
        <a:p>
          <a:endParaRPr lang="en-GB"/>
        </a:p>
      </dgm:t>
    </dgm:pt>
    <dgm:pt modelId="{2B7E2C0A-8510-450D-B6D8-233B3352B425}" type="sibTrans" cxnId="{C1D44D32-D826-4CBD-8FEC-C07B1B363F22}">
      <dgm:prSet/>
      <dgm:spPr/>
      <dgm:t>
        <a:bodyPr/>
        <a:lstStyle/>
        <a:p>
          <a:endParaRPr lang="en-GB"/>
        </a:p>
      </dgm:t>
    </dgm:pt>
    <dgm:pt modelId="{5299EA1B-D0CD-415B-9963-2CCC23233D25}">
      <dgm:prSet phldrT="[Text]"/>
      <dgm:spPr/>
      <dgm:t>
        <a:bodyPr/>
        <a:lstStyle/>
        <a:p>
          <a:r>
            <a:rPr lang="en-GB" dirty="0"/>
            <a:t>Chord distribution</a:t>
          </a:r>
        </a:p>
        <a:p>
          <a:r>
            <a:rPr lang="en-GB" dirty="0"/>
            <a:t>Blade angles</a:t>
          </a:r>
        </a:p>
        <a:p>
          <a:r>
            <a:rPr lang="en-GB" dirty="0"/>
            <a:t>Number of blades</a:t>
          </a:r>
        </a:p>
      </dgm:t>
    </dgm:pt>
    <dgm:pt modelId="{DEC80B82-C13F-4909-84A1-FC5682825E89}" type="parTrans" cxnId="{0CA0359D-89BD-4EB3-A0B2-151B8ECFF5E1}">
      <dgm:prSet/>
      <dgm:spPr/>
      <dgm:t>
        <a:bodyPr/>
        <a:lstStyle/>
        <a:p>
          <a:endParaRPr lang="en-GB"/>
        </a:p>
      </dgm:t>
    </dgm:pt>
    <dgm:pt modelId="{6A0825A5-0B53-4A17-8878-6AE71806F483}" type="sibTrans" cxnId="{0CA0359D-89BD-4EB3-A0B2-151B8ECFF5E1}">
      <dgm:prSet/>
      <dgm:spPr/>
      <dgm:t>
        <a:bodyPr/>
        <a:lstStyle/>
        <a:p>
          <a:endParaRPr lang="en-GB"/>
        </a:p>
      </dgm:t>
    </dgm:pt>
    <dgm:pt modelId="{EE816622-AB5B-4DD1-915F-DC5DB55F4055}" type="pres">
      <dgm:prSet presAssocID="{5EBD3218-6044-4CC3-B92B-794CA8646562}" presName="linearFlow" presStyleCnt="0">
        <dgm:presLayoutVars>
          <dgm:resizeHandles val="exact"/>
        </dgm:presLayoutVars>
      </dgm:prSet>
      <dgm:spPr/>
    </dgm:pt>
    <dgm:pt modelId="{F0C97877-087D-40B3-9B1B-B4A27D51E68B}" type="pres">
      <dgm:prSet presAssocID="{86855E68-3F40-4CB3-8494-E6FFFC410EE8}" presName="node" presStyleLbl="node1" presStyleIdx="0" presStyleCnt="3">
        <dgm:presLayoutVars>
          <dgm:bulletEnabled val="1"/>
        </dgm:presLayoutVars>
      </dgm:prSet>
      <dgm:spPr/>
    </dgm:pt>
    <dgm:pt modelId="{340715F7-791E-4D55-B748-ABD7A99C06A0}" type="pres">
      <dgm:prSet presAssocID="{0ABCCC74-B586-48F7-A4ED-2A5C555016A4}" presName="sibTrans" presStyleLbl="sibTrans2D1" presStyleIdx="0" presStyleCnt="2"/>
      <dgm:spPr/>
    </dgm:pt>
    <dgm:pt modelId="{6AFDDBCD-BD9B-41B5-93E1-8021DF62661A}" type="pres">
      <dgm:prSet presAssocID="{0ABCCC74-B586-48F7-A4ED-2A5C555016A4}" presName="connectorText" presStyleLbl="sibTrans2D1" presStyleIdx="0" presStyleCnt="2"/>
      <dgm:spPr/>
    </dgm:pt>
    <dgm:pt modelId="{35FA6391-2E31-4E01-B74C-8B5CB00B9755}" type="pres">
      <dgm:prSet presAssocID="{0AFA744C-4250-41C9-BBFF-14AE4F38F9B0}" presName="node" presStyleLbl="node1" presStyleIdx="1" presStyleCnt="3">
        <dgm:presLayoutVars>
          <dgm:bulletEnabled val="1"/>
        </dgm:presLayoutVars>
      </dgm:prSet>
      <dgm:spPr/>
    </dgm:pt>
    <dgm:pt modelId="{FD5802E4-034B-4E79-9D78-F999F0E623C8}" type="pres">
      <dgm:prSet presAssocID="{2B7E2C0A-8510-450D-B6D8-233B3352B425}" presName="sibTrans" presStyleLbl="sibTrans2D1" presStyleIdx="1" presStyleCnt="2"/>
      <dgm:spPr/>
    </dgm:pt>
    <dgm:pt modelId="{40E59142-105F-4482-AB86-6354AD162B39}" type="pres">
      <dgm:prSet presAssocID="{2B7E2C0A-8510-450D-B6D8-233B3352B425}" presName="connectorText" presStyleLbl="sibTrans2D1" presStyleIdx="1" presStyleCnt="2"/>
      <dgm:spPr/>
    </dgm:pt>
    <dgm:pt modelId="{854158E6-FBF5-4EBE-8BD8-252018A5E33F}" type="pres">
      <dgm:prSet presAssocID="{5299EA1B-D0CD-415B-9963-2CCC23233D25}" presName="node" presStyleLbl="node1" presStyleIdx="2" presStyleCnt="3">
        <dgm:presLayoutVars>
          <dgm:bulletEnabled val="1"/>
        </dgm:presLayoutVars>
      </dgm:prSet>
      <dgm:spPr/>
    </dgm:pt>
  </dgm:ptLst>
  <dgm:cxnLst>
    <dgm:cxn modelId="{BA982A08-CE7E-446C-93C4-9DAF71897A81}" type="presOf" srcId="{86855E68-3F40-4CB3-8494-E6FFFC410EE8}" destId="{F0C97877-087D-40B3-9B1B-B4A27D51E68B}" srcOrd="0" destOrd="0" presId="urn:microsoft.com/office/officeart/2005/8/layout/process2"/>
    <dgm:cxn modelId="{EC696215-97F0-48B2-8FBB-E05E3E7DCD9D}" type="presOf" srcId="{2B7E2C0A-8510-450D-B6D8-233B3352B425}" destId="{FD5802E4-034B-4E79-9D78-F999F0E623C8}" srcOrd="0" destOrd="0" presId="urn:microsoft.com/office/officeart/2005/8/layout/process2"/>
    <dgm:cxn modelId="{A6EC8126-5F4E-4122-A433-32AF037CA3B8}" srcId="{5EBD3218-6044-4CC3-B92B-794CA8646562}" destId="{86855E68-3F40-4CB3-8494-E6FFFC410EE8}" srcOrd="0" destOrd="0" parTransId="{252F0377-395A-4136-8AFA-83E2CDB37FDE}" sibTransId="{0ABCCC74-B586-48F7-A4ED-2A5C555016A4}"/>
    <dgm:cxn modelId="{C1D44D32-D826-4CBD-8FEC-C07B1B363F22}" srcId="{5EBD3218-6044-4CC3-B92B-794CA8646562}" destId="{0AFA744C-4250-41C9-BBFF-14AE4F38F9B0}" srcOrd="1" destOrd="0" parTransId="{35F8343F-DE89-44DE-B696-C6418F09B54B}" sibTransId="{2B7E2C0A-8510-450D-B6D8-233B3352B425}"/>
    <dgm:cxn modelId="{72C3F45D-AFB9-4E2F-8675-2AC3155AF28D}" type="presOf" srcId="{5299EA1B-D0CD-415B-9963-2CCC23233D25}" destId="{854158E6-FBF5-4EBE-8BD8-252018A5E33F}" srcOrd="0" destOrd="0" presId="urn:microsoft.com/office/officeart/2005/8/layout/process2"/>
    <dgm:cxn modelId="{0BCA806F-235E-4B7E-9940-EE607B4A998C}" type="presOf" srcId="{0ABCCC74-B586-48F7-A4ED-2A5C555016A4}" destId="{6AFDDBCD-BD9B-41B5-93E1-8021DF62661A}" srcOrd="1" destOrd="0" presId="urn:microsoft.com/office/officeart/2005/8/layout/process2"/>
    <dgm:cxn modelId="{30BFA650-F5F9-4CE5-8B86-FFCF8F048290}" type="presOf" srcId="{0ABCCC74-B586-48F7-A4ED-2A5C555016A4}" destId="{340715F7-791E-4D55-B748-ABD7A99C06A0}" srcOrd="0" destOrd="0" presId="urn:microsoft.com/office/officeart/2005/8/layout/process2"/>
    <dgm:cxn modelId="{FF5DF298-48E7-4C00-8976-9C76516E641F}" type="presOf" srcId="{2B7E2C0A-8510-450D-B6D8-233B3352B425}" destId="{40E59142-105F-4482-AB86-6354AD162B39}" srcOrd="1" destOrd="0" presId="urn:microsoft.com/office/officeart/2005/8/layout/process2"/>
    <dgm:cxn modelId="{0CA0359D-89BD-4EB3-A0B2-151B8ECFF5E1}" srcId="{5EBD3218-6044-4CC3-B92B-794CA8646562}" destId="{5299EA1B-D0CD-415B-9963-2CCC23233D25}" srcOrd="2" destOrd="0" parTransId="{DEC80B82-C13F-4909-84A1-FC5682825E89}" sibTransId="{6A0825A5-0B53-4A17-8878-6AE71806F483}"/>
    <dgm:cxn modelId="{EA619ED8-FE8F-4027-9548-FCC08A2C7375}" type="presOf" srcId="{0AFA744C-4250-41C9-BBFF-14AE4F38F9B0}" destId="{35FA6391-2E31-4E01-B74C-8B5CB00B9755}" srcOrd="0" destOrd="0" presId="urn:microsoft.com/office/officeart/2005/8/layout/process2"/>
    <dgm:cxn modelId="{6D9AB3DB-A399-444D-8871-AFB77AD4DE08}" type="presOf" srcId="{5EBD3218-6044-4CC3-B92B-794CA8646562}" destId="{EE816622-AB5B-4DD1-915F-DC5DB55F4055}" srcOrd="0" destOrd="0" presId="urn:microsoft.com/office/officeart/2005/8/layout/process2"/>
    <dgm:cxn modelId="{BFDAC0D6-397B-4051-B9CA-C31CA23AAA92}" type="presParOf" srcId="{EE816622-AB5B-4DD1-915F-DC5DB55F4055}" destId="{F0C97877-087D-40B3-9B1B-B4A27D51E68B}" srcOrd="0" destOrd="0" presId="urn:microsoft.com/office/officeart/2005/8/layout/process2"/>
    <dgm:cxn modelId="{935B62B9-44D7-4CA0-A46D-E4C8BA202F0B}" type="presParOf" srcId="{EE816622-AB5B-4DD1-915F-DC5DB55F4055}" destId="{340715F7-791E-4D55-B748-ABD7A99C06A0}" srcOrd="1" destOrd="0" presId="urn:microsoft.com/office/officeart/2005/8/layout/process2"/>
    <dgm:cxn modelId="{314784B9-C62D-4694-B6EC-D8C1BFD91374}" type="presParOf" srcId="{340715F7-791E-4D55-B748-ABD7A99C06A0}" destId="{6AFDDBCD-BD9B-41B5-93E1-8021DF62661A}" srcOrd="0" destOrd="0" presId="urn:microsoft.com/office/officeart/2005/8/layout/process2"/>
    <dgm:cxn modelId="{CBF1B453-A495-42C6-8D70-6CC09C06A88D}" type="presParOf" srcId="{EE816622-AB5B-4DD1-915F-DC5DB55F4055}" destId="{35FA6391-2E31-4E01-B74C-8B5CB00B9755}" srcOrd="2" destOrd="0" presId="urn:microsoft.com/office/officeart/2005/8/layout/process2"/>
    <dgm:cxn modelId="{FA6A40AE-6CE7-4AE8-A42A-843416F82605}" type="presParOf" srcId="{EE816622-AB5B-4DD1-915F-DC5DB55F4055}" destId="{FD5802E4-034B-4E79-9D78-F999F0E623C8}" srcOrd="3" destOrd="0" presId="urn:microsoft.com/office/officeart/2005/8/layout/process2"/>
    <dgm:cxn modelId="{D1910E9F-25DE-4FE1-86BB-B506D97F693C}" type="presParOf" srcId="{FD5802E4-034B-4E79-9D78-F999F0E623C8}" destId="{40E59142-105F-4482-AB86-6354AD162B39}" srcOrd="0" destOrd="0" presId="urn:microsoft.com/office/officeart/2005/8/layout/process2"/>
    <dgm:cxn modelId="{23E2A8F9-AB70-4080-832F-330A7B87E46D}" type="presParOf" srcId="{EE816622-AB5B-4DD1-915F-DC5DB55F4055}" destId="{854158E6-FBF5-4EBE-8BD8-252018A5E33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BD3218-6044-4CC3-B92B-794CA864656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6855E68-3F40-4CB3-8494-E6FFFC410EE8}">
      <dgm:prSet phldrT="[Text]"/>
      <dgm:spPr/>
      <dgm:t>
        <a:bodyPr/>
        <a:lstStyle/>
        <a:p>
          <a:r>
            <a:rPr lang="en-GB" dirty="0"/>
            <a:t>Axial velocity</a:t>
          </a:r>
        </a:p>
        <a:p>
          <a:r>
            <a:rPr lang="en-GB" dirty="0"/>
            <a:t>Blade speed</a:t>
          </a:r>
        </a:p>
      </dgm:t>
    </dgm:pt>
    <dgm:pt modelId="{252F0377-395A-4136-8AFA-83E2CDB37FDE}" type="parTrans" cxnId="{A6EC8126-5F4E-4122-A433-32AF037CA3B8}">
      <dgm:prSet/>
      <dgm:spPr/>
      <dgm:t>
        <a:bodyPr/>
        <a:lstStyle/>
        <a:p>
          <a:endParaRPr lang="en-GB"/>
        </a:p>
      </dgm:t>
    </dgm:pt>
    <dgm:pt modelId="{0ABCCC74-B586-48F7-A4ED-2A5C555016A4}" type="sibTrans" cxnId="{A6EC8126-5F4E-4122-A433-32AF037CA3B8}">
      <dgm:prSet/>
      <dgm:spPr/>
      <dgm:t>
        <a:bodyPr/>
        <a:lstStyle/>
        <a:p>
          <a:endParaRPr lang="en-GB"/>
        </a:p>
      </dgm:t>
    </dgm:pt>
    <dgm:pt modelId="{0AFA744C-4250-41C9-BBFF-14AE4F38F9B0}">
      <dgm:prSet phldrT="[Text]"/>
      <dgm:spPr/>
      <dgm:t>
        <a:bodyPr/>
        <a:lstStyle/>
        <a:p>
          <a:r>
            <a:rPr lang="en-GB" dirty="0"/>
            <a:t>Velocities</a:t>
          </a:r>
        </a:p>
        <a:p>
          <a:r>
            <a:rPr lang="en-GB" dirty="0"/>
            <a:t>Flow angles</a:t>
          </a:r>
        </a:p>
      </dgm:t>
    </dgm:pt>
    <dgm:pt modelId="{35F8343F-DE89-44DE-B696-C6418F09B54B}" type="parTrans" cxnId="{C1D44D32-D826-4CBD-8FEC-C07B1B363F22}">
      <dgm:prSet/>
      <dgm:spPr/>
      <dgm:t>
        <a:bodyPr/>
        <a:lstStyle/>
        <a:p>
          <a:endParaRPr lang="en-GB"/>
        </a:p>
      </dgm:t>
    </dgm:pt>
    <dgm:pt modelId="{2B7E2C0A-8510-450D-B6D8-233B3352B425}" type="sibTrans" cxnId="{C1D44D32-D826-4CBD-8FEC-C07B1B363F22}">
      <dgm:prSet/>
      <dgm:spPr/>
      <dgm:t>
        <a:bodyPr/>
        <a:lstStyle/>
        <a:p>
          <a:endParaRPr lang="en-GB"/>
        </a:p>
      </dgm:t>
    </dgm:pt>
    <dgm:pt modelId="{5299EA1B-D0CD-415B-9963-2CCC23233D25}">
      <dgm:prSet phldrT="[Text]"/>
      <dgm:spPr/>
      <dgm:t>
        <a:bodyPr/>
        <a:lstStyle/>
        <a:p>
          <a:r>
            <a:rPr lang="en-GB" dirty="0"/>
            <a:t>Chord distribution</a:t>
          </a:r>
        </a:p>
        <a:p>
          <a:r>
            <a:rPr lang="en-GB" dirty="0"/>
            <a:t>Blade angles</a:t>
          </a:r>
        </a:p>
        <a:p>
          <a:r>
            <a:rPr lang="en-GB" dirty="0"/>
            <a:t>Number of blades</a:t>
          </a:r>
        </a:p>
      </dgm:t>
    </dgm:pt>
    <dgm:pt modelId="{DEC80B82-C13F-4909-84A1-FC5682825E89}" type="parTrans" cxnId="{0CA0359D-89BD-4EB3-A0B2-151B8ECFF5E1}">
      <dgm:prSet/>
      <dgm:spPr/>
      <dgm:t>
        <a:bodyPr/>
        <a:lstStyle/>
        <a:p>
          <a:endParaRPr lang="en-GB"/>
        </a:p>
      </dgm:t>
    </dgm:pt>
    <dgm:pt modelId="{6A0825A5-0B53-4A17-8878-6AE71806F483}" type="sibTrans" cxnId="{0CA0359D-89BD-4EB3-A0B2-151B8ECFF5E1}">
      <dgm:prSet/>
      <dgm:spPr/>
      <dgm:t>
        <a:bodyPr/>
        <a:lstStyle/>
        <a:p>
          <a:endParaRPr lang="en-GB"/>
        </a:p>
      </dgm:t>
    </dgm:pt>
    <dgm:pt modelId="{647A3451-1350-4BBF-973B-FC18DC62A0D1}" type="pres">
      <dgm:prSet presAssocID="{5EBD3218-6044-4CC3-B92B-794CA8646562}" presName="Name0" presStyleCnt="0">
        <dgm:presLayoutVars>
          <dgm:dir/>
          <dgm:resizeHandles val="exact"/>
        </dgm:presLayoutVars>
      </dgm:prSet>
      <dgm:spPr/>
    </dgm:pt>
    <dgm:pt modelId="{D4EFDF56-FD10-457E-9A06-E87AA6E2F6D9}" type="pres">
      <dgm:prSet presAssocID="{86855E68-3F40-4CB3-8494-E6FFFC410EE8}" presName="node" presStyleLbl="node1" presStyleIdx="0" presStyleCnt="3">
        <dgm:presLayoutVars>
          <dgm:bulletEnabled val="1"/>
        </dgm:presLayoutVars>
      </dgm:prSet>
      <dgm:spPr/>
    </dgm:pt>
    <dgm:pt modelId="{484B1F34-D5C8-4C45-A0C8-6585EFC69F97}" type="pres">
      <dgm:prSet presAssocID="{0ABCCC74-B586-48F7-A4ED-2A5C555016A4}" presName="sibTrans" presStyleLbl="sibTrans2D1" presStyleIdx="0" presStyleCnt="2"/>
      <dgm:spPr/>
    </dgm:pt>
    <dgm:pt modelId="{43D76102-1AE7-4074-A5AA-7EFE0DEA6487}" type="pres">
      <dgm:prSet presAssocID="{0ABCCC74-B586-48F7-A4ED-2A5C555016A4}" presName="connectorText" presStyleLbl="sibTrans2D1" presStyleIdx="0" presStyleCnt="2"/>
      <dgm:spPr/>
    </dgm:pt>
    <dgm:pt modelId="{5E8EA7AC-F715-466A-AB46-75EAF1F5D2B2}" type="pres">
      <dgm:prSet presAssocID="{0AFA744C-4250-41C9-BBFF-14AE4F38F9B0}" presName="node" presStyleLbl="node1" presStyleIdx="1" presStyleCnt="3">
        <dgm:presLayoutVars>
          <dgm:bulletEnabled val="1"/>
        </dgm:presLayoutVars>
      </dgm:prSet>
      <dgm:spPr/>
    </dgm:pt>
    <dgm:pt modelId="{C6760098-6E3A-4CD0-8B8D-731CEC6DA078}" type="pres">
      <dgm:prSet presAssocID="{2B7E2C0A-8510-450D-B6D8-233B3352B425}" presName="sibTrans" presStyleLbl="sibTrans2D1" presStyleIdx="1" presStyleCnt="2"/>
      <dgm:spPr/>
    </dgm:pt>
    <dgm:pt modelId="{14A6FBD5-0D05-43F6-8A0B-F6BEC9BE6E82}" type="pres">
      <dgm:prSet presAssocID="{2B7E2C0A-8510-450D-B6D8-233B3352B425}" presName="connectorText" presStyleLbl="sibTrans2D1" presStyleIdx="1" presStyleCnt="2"/>
      <dgm:spPr/>
    </dgm:pt>
    <dgm:pt modelId="{3318229D-CDE3-467E-A11E-4DED322721EB}" type="pres">
      <dgm:prSet presAssocID="{5299EA1B-D0CD-415B-9963-2CCC23233D25}" presName="node" presStyleLbl="node1" presStyleIdx="2" presStyleCnt="3">
        <dgm:presLayoutVars>
          <dgm:bulletEnabled val="1"/>
        </dgm:presLayoutVars>
      </dgm:prSet>
      <dgm:spPr/>
    </dgm:pt>
  </dgm:ptLst>
  <dgm:cxnLst>
    <dgm:cxn modelId="{EA883C18-638E-48AB-BDE5-3617F007F018}" type="presOf" srcId="{2B7E2C0A-8510-450D-B6D8-233B3352B425}" destId="{14A6FBD5-0D05-43F6-8A0B-F6BEC9BE6E82}" srcOrd="1" destOrd="0" presId="urn:microsoft.com/office/officeart/2005/8/layout/process1"/>
    <dgm:cxn modelId="{A6EC8126-5F4E-4122-A433-32AF037CA3B8}" srcId="{5EBD3218-6044-4CC3-B92B-794CA8646562}" destId="{86855E68-3F40-4CB3-8494-E6FFFC410EE8}" srcOrd="0" destOrd="0" parTransId="{252F0377-395A-4136-8AFA-83E2CDB37FDE}" sibTransId="{0ABCCC74-B586-48F7-A4ED-2A5C555016A4}"/>
    <dgm:cxn modelId="{4A94E927-D8CF-467B-82F0-5A18B6DBFFE1}" type="presOf" srcId="{5299EA1B-D0CD-415B-9963-2CCC23233D25}" destId="{3318229D-CDE3-467E-A11E-4DED322721EB}" srcOrd="0" destOrd="0" presId="urn:microsoft.com/office/officeart/2005/8/layout/process1"/>
    <dgm:cxn modelId="{C1D44D32-D826-4CBD-8FEC-C07B1B363F22}" srcId="{5EBD3218-6044-4CC3-B92B-794CA8646562}" destId="{0AFA744C-4250-41C9-BBFF-14AE4F38F9B0}" srcOrd="1" destOrd="0" parTransId="{35F8343F-DE89-44DE-B696-C6418F09B54B}" sibTransId="{2B7E2C0A-8510-450D-B6D8-233B3352B425}"/>
    <dgm:cxn modelId="{441A6D33-932D-461B-B337-C2C75FEF6C42}" type="presOf" srcId="{0ABCCC74-B586-48F7-A4ED-2A5C555016A4}" destId="{484B1F34-D5C8-4C45-A0C8-6585EFC69F97}" srcOrd="0" destOrd="0" presId="urn:microsoft.com/office/officeart/2005/8/layout/process1"/>
    <dgm:cxn modelId="{4259684C-4049-43E7-86B7-C5008AD3010B}" type="presOf" srcId="{2B7E2C0A-8510-450D-B6D8-233B3352B425}" destId="{C6760098-6E3A-4CD0-8B8D-731CEC6DA078}" srcOrd="0" destOrd="0" presId="urn:microsoft.com/office/officeart/2005/8/layout/process1"/>
    <dgm:cxn modelId="{0775AB93-144F-4022-887C-05BD4CFDDCEF}" type="presOf" srcId="{0ABCCC74-B586-48F7-A4ED-2A5C555016A4}" destId="{43D76102-1AE7-4074-A5AA-7EFE0DEA6487}" srcOrd="1" destOrd="0" presId="urn:microsoft.com/office/officeart/2005/8/layout/process1"/>
    <dgm:cxn modelId="{0CA0359D-89BD-4EB3-A0B2-151B8ECFF5E1}" srcId="{5EBD3218-6044-4CC3-B92B-794CA8646562}" destId="{5299EA1B-D0CD-415B-9963-2CCC23233D25}" srcOrd="2" destOrd="0" parTransId="{DEC80B82-C13F-4909-84A1-FC5682825E89}" sibTransId="{6A0825A5-0B53-4A17-8878-6AE71806F483}"/>
    <dgm:cxn modelId="{A60F19B3-C3CB-4A24-8B6E-52DFD519ECB6}" type="presOf" srcId="{0AFA744C-4250-41C9-BBFF-14AE4F38F9B0}" destId="{5E8EA7AC-F715-466A-AB46-75EAF1F5D2B2}" srcOrd="0" destOrd="0" presId="urn:microsoft.com/office/officeart/2005/8/layout/process1"/>
    <dgm:cxn modelId="{8AAD85D4-667F-40E3-970D-D621841F358F}" type="presOf" srcId="{86855E68-3F40-4CB3-8494-E6FFFC410EE8}" destId="{D4EFDF56-FD10-457E-9A06-E87AA6E2F6D9}" srcOrd="0" destOrd="0" presId="urn:microsoft.com/office/officeart/2005/8/layout/process1"/>
    <dgm:cxn modelId="{9BD0CFFA-C544-4B41-B9D5-7BF56F6B3B13}" type="presOf" srcId="{5EBD3218-6044-4CC3-B92B-794CA8646562}" destId="{647A3451-1350-4BBF-973B-FC18DC62A0D1}" srcOrd="0" destOrd="0" presId="urn:microsoft.com/office/officeart/2005/8/layout/process1"/>
    <dgm:cxn modelId="{F86A4DFA-8088-4280-BF08-0915855E14A3}" type="presParOf" srcId="{647A3451-1350-4BBF-973B-FC18DC62A0D1}" destId="{D4EFDF56-FD10-457E-9A06-E87AA6E2F6D9}" srcOrd="0" destOrd="0" presId="urn:microsoft.com/office/officeart/2005/8/layout/process1"/>
    <dgm:cxn modelId="{5BA3616A-43FB-4350-857B-979C46273D1F}" type="presParOf" srcId="{647A3451-1350-4BBF-973B-FC18DC62A0D1}" destId="{484B1F34-D5C8-4C45-A0C8-6585EFC69F97}" srcOrd="1" destOrd="0" presId="urn:microsoft.com/office/officeart/2005/8/layout/process1"/>
    <dgm:cxn modelId="{62002784-CF38-47FD-A38A-3CCF374D94CA}" type="presParOf" srcId="{484B1F34-D5C8-4C45-A0C8-6585EFC69F97}" destId="{43D76102-1AE7-4074-A5AA-7EFE0DEA6487}" srcOrd="0" destOrd="0" presId="urn:microsoft.com/office/officeart/2005/8/layout/process1"/>
    <dgm:cxn modelId="{DE8320F9-2576-4962-9EF1-263150381DFA}" type="presParOf" srcId="{647A3451-1350-4BBF-973B-FC18DC62A0D1}" destId="{5E8EA7AC-F715-466A-AB46-75EAF1F5D2B2}" srcOrd="2" destOrd="0" presId="urn:microsoft.com/office/officeart/2005/8/layout/process1"/>
    <dgm:cxn modelId="{F8DB6901-8998-48EB-A66B-EC694F5C2BCC}" type="presParOf" srcId="{647A3451-1350-4BBF-973B-FC18DC62A0D1}" destId="{C6760098-6E3A-4CD0-8B8D-731CEC6DA078}" srcOrd="3" destOrd="0" presId="urn:microsoft.com/office/officeart/2005/8/layout/process1"/>
    <dgm:cxn modelId="{278321E6-1998-4AEC-B301-894708728914}" type="presParOf" srcId="{C6760098-6E3A-4CD0-8B8D-731CEC6DA078}" destId="{14A6FBD5-0D05-43F6-8A0B-F6BEC9BE6E82}" srcOrd="0" destOrd="0" presId="urn:microsoft.com/office/officeart/2005/8/layout/process1"/>
    <dgm:cxn modelId="{EF808684-80F5-4CD5-8941-C47A9EEE7DEF}" type="presParOf" srcId="{647A3451-1350-4BBF-973B-FC18DC62A0D1}" destId="{3318229D-CDE3-467E-A11E-4DED322721E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97877-087D-40B3-9B1B-B4A27D51E68B}">
      <dsp:nvSpPr>
        <dsp:cNvPr id="0" name=""/>
        <dsp:cNvSpPr/>
      </dsp:nvSpPr>
      <dsp:spPr>
        <a:xfrm>
          <a:off x="2200751" y="0"/>
          <a:ext cx="1694497" cy="941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Axial velocity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Blade speed</a:t>
          </a:r>
        </a:p>
      </dsp:txBody>
      <dsp:txXfrm>
        <a:off x="2228323" y="27572"/>
        <a:ext cx="1639353" cy="886243"/>
      </dsp:txXfrm>
    </dsp:sp>
    <dsp:sp modelId="{340715F7-791E-4D55-B748-ABD7A99C06A0}">
      <dsp:nvSpPr>
        <dsp:cNvPr id="0" name=""/>
        <dsp:cNvSpPr/>
      </dsp:nvSpPr>
      <dsp:spPr>
        <a:xfrm rot="5400000">
          <a:off x="2871489" y="964921"/>
          <a:ext cx="353020" cy="4236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920912" y="1000223"/>
        <a:ext cx="254174" cy="247114"/>
      </dsp:txXfrm>
    </dsp:sp>
    <dsp:sp modelId="{35FA6391-2E31-4E01-B74C-8B5CB00B9755}">
      <dsp:nvSpPr>
        <dsp:cNvPr id="0" name=""/>
        <dsp:cNvSpPr/>
      </dsp:nvSpPr>
      <dsp:spPr>
        <a:xfrm>
          <a:off x="2200751" y="1412080"/>
          <a:ext cx="1694497" cy="941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Velocities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angles</a:t>
          </a:r>
        </a:p>
      </dsp:txBody>
      <dsp:txXfrm>
        <a:off x="2228323" y="1439652"/>
        <a:ext cx="1639353" cy="886243"/>
      </dsp:txXfrm>
    </dsp:sp>
    <dsp:sp modelId="{FD5802E4-034B-4E79-9D78-F999F0E623C8}">
      <dsp:nvSpPr>
        <dsp:cNvPr id="0" name=""/>
        <dsp:cNvSpPr/>
      </dsp:nvSpPr>
      <dsp:spPr>
        <a:xfrm rot="5400000">
          <a:off x="2871489" y="2377002"/>
          <a:ext cx="353020" cy="4236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920912" y="2412304"/>
        <a:ext cx="254174" cy="247114"/>
      </dsp:txXfrm>
    </dsp:sp>
    <dsp:sp modelId="{854158E6-FBF5-4EBE-8BD8-252018A5E33F}">
      <dsp:nvSpPr>
        <dsp:cNvPr id="0" name=""/>
        <dsp:cNvSpPr/>
      </dsp:nvSpPr>
      <dsp:spPr>
        <a:xfrm>
          <a:off x="2200751" y="2824161"/>
          <a:ext cx="1694497" cy="941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Chord distribution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Blade angles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Number of blades</a:t>
          </a:r>
        </a:p>
      </dsp:txBody>
      <dsp:txXfrm>
        <a:off x="2228323" y="2851733"/>
        <a:ext cx="1639353" cy="886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DF56-FD10-457E-9A06-E87AA6E2F6D9}">
      <dsp:nvSpPr>
        <dsp:cNvPr id="0" name=""/>
        <dsp:cNvSpPr/>
      </dsp:nvSpPr>
      <dsp:spPr>
        <a:xfrm>
          <a:off x="4646" y="7607"/>
          <a:ext cx="1388705" cy="1419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Axial velocity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Blade speed</a:t>
          </a:r>
        </a:p>
      </dsp:txBody>
      <dsp:txXfrm>
        <a:off x="45320" y="48281"/>
        <a:ext cx="1307357" cy="1337735"/>
      </dsp:txXfrm>
    </dsp:sp>
    <dsp:sp modelId="{484B1F34-D5C8-4C45-A0C8-6585EFC69F97}">
      <dsp:nvSpPr>
        <dsp:cNvPr id="0" name=""/>
        <dsp:cNvSpPr/>
      </dsp:nvSpPr>
      <dsp:spPr>
        <a:xfrm>
          <a:off x="1532222" y="544949"/>
          <a:ext cx="294405" cy="344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532222" y="613829"/>
        <a:ext cx="206084" cy="206639"/>
      </dsp:txXfrm>
    </dsp:sp>
    <dsp:sp modelId="{5E8EA7AC-F715-466A-AB46-75EAF1F5D2B2}">
      <dsp:nvSpPr>
        <dsp:cNvPr id="0" name=""/>
        <dsp:cNvSpPr/>
      </dsp:nvSpPr>
      <dsp:spPr>
        <a:xfrm>
          <a:off x="1948834" y="7607"/>
          <a:ext cx="1388705" cy="1419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Velocities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angles</a:t>
          </a:r>
        </a:p>
      </dsp:txBody>
      <dsp:txXfrm>
        <a:off x="1989508" y="48281"/>
        <a:ext cx="1307357" cy="1337735"/>
      </dsp:txXfrm>
    </dsp:sp>
    <dsp:sp modelId="{C6760098-6E3A-4CD0-8B8D-731CEC6DA078}">
      <dsp:nvSpPr>
        <dsp:cNvPr id="0" name=""/>
        <dsp:cNvSpPr/>
      </dsp:nvSpPr>
      <dsp:spPr>
        <a:xfrm>
          <a:off x="3476410" y="544949"/>
          <a:ext cx="294405" cy="344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476410" y="613829"/>
        <a:ext cx="206084" cy="206639"/>
      </dsp:txXfrm>
    </dsp:sp>
    <dsp:sp modelId="{3318229D-CDE3-467E-A11E-4DED322721EB}">
      <dsp:nvSpPr>
        <dsp:cNvPr id="0" name=""/>
        <dsp:cNvSpPr/>
      </dsp:nvSpPr>
      <dsp:spPr>
        <a:xfrm>
          <a:off x="3893022" y="7607"/>
          <a:ext cx="1388705" cy="1419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Chord distribution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Blade angles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Number of blades</a:t>
          </a:r>
        </a:p>
      </dsp:txBody>
      <dsp:txXfrm>
        <a:off x="3933696" y="48281"/>
        <a:ext cx="1307357" cy="133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4 10838,'-27'-3'1184,"6"2"1,5 2-654,3 2 1,1 1-37,0-1 0,0 2-34,1 0 1,1 2-33,-1 1 1,1 1-239,1 0 1,2 0-598,1-1 1,-1 0 24,2-1-2355,1-1 1,1-2 0,1 0 2735,0 0 0,0-2 0,1 0 0,0-2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4 10838,'-27'-3'1184,"6"2"1,5 2-654,3 2 1,1 1-37,0-1 0,0 2-34,1 0 1,1 2-33,-1 1 1,1 1-239,1 0 1,2 0-598,1-1 1,-1 0 24,2-1-2355,1-1 1,1-2 0,1 0 2735,0 0 0,0-2 0,1 0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 0 11989,'5'18'1147,"0"-1"-613,-4-5 1,0 0-38,-1 0 1,0 0-35,-2-1 0,0 1-32,-1-1 1,-1 0-31,-1 0 1,-2-1-147,-1-1 0,-2-2-631,-2 0 1,1-3-32,1-2 1,0 0 21,1-2-3778,2 0 0,0-1 4163,1-1 0,1-2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 1 9899,'-24'11'1246,"6"-2"1,5-1-687,2 2 0,1 1-39,0 1 0,2 1-60,1 0 0,1 1-320,1-2 0,0 2-482,0-2 0,3-1 19,-1-1 1,3-1 17,-1 0 304,2-1 0,-1-1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11395,'16'24'1188,"-2"-1"-635,-10-7 0,-2 1-38,0 1 1,-2-1-45,-1-1 0,-1 0-747,-2 2 1,-1-2-48,0 0 1,-3-3-2898,-1 0 1,-2-3 3219,3-2 0,-3 1 0,2-1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111 1 9080,'-26'15'1347,"4"0"-720,10-5 1,2 2-44,0 2 0,2 2-179,-1 2 1,2 2-662,3-1 0,1-2 1,3 1 0,1-2 14,1-1 241,0-1 0,2-1 0,1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232 0 8908,'-12'37'2003,"1"-2"-1392,5-17 0,-2 0-43,-1 2 1,-2-1-40,-2 0 1,-1 0-236,-2-2 1,1-4-611,0-1 1,0-4 21,-2 1 0,2-2 15,0-3 279,1-3 0,2-2 0,-1-3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0 8027,'-12'6'0,"2"1"0,2-3 0,1 2 521,0-1 1,0 2-49,-1 2 1,-1 0-620,1 3 0,1 0 6,0 1-380,0 1 1,3 1 0,1-1 519,2 0 0,1-2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0 8178,'-15'20'1280,"4"-1"1,3 0-665,2 1 1,2 1-43,0 3 1,3-4-381,1 0 0,1-3-462,1 2 1,1-5 14,1-2 253,0-3 0,4 2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0 8763,'-6'31'1321,"-1"-6"1,2-8-742,-1 0 1,-2-1-127,-1 1 0,-2 0-631,-3 1 0,1-1-77,0-3 0,-1-1 13,2-1 241,-2-2 0,2-1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4 10838,'-27'-3'1184,"6"2"1,5 2-654,3 2 1,1 1-37,0-1 0,0 2-34,1 0 1,1 2-33,-1 1 1,1 1-239,1 0 1,2 0-598,1-1 1,-1 0 24,2-1-2355,1-1 1,1-2 0,1 0 2735,0 0 0,0-2 0,1 0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 0 11989,'5'18'1147,"0"-1"-613,-4-5 1,0 0-38,-1 0 1,0 0-35,-2-1 0,0 1-32,-1-1 1,-1 0-31,-1 0 1,-2-1-147,-1-1 0,-2-2-631,-2 0 1,1-3-32,1-2 1,0 0 21,1-2-3778,2 0 0,0-1 4163,1-1 0,1-2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 0 11989,'5'18'1147,"0"-1"-613,-4-5 1,0 0-38,-1 0 1,0 0-35,-2-1 0,0 1-32,-1-1 1,-1 0-31,-1 0 1,-2-1-147,-1-1 0,-2-2-631,-2 0 1,1-3-32,1-2 1,0 0 21,1-2-3778,2 0 0,0-1 4163,1-1 0,1-2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 1 9899,'-24'11'1246,"6"-2"1,5-1-687,2 2 0,1 1-39,0 1 0,2 1-60,1 0 0,1 1-320,1-2 0,0 2-482,0-2 0,3-1 19,-1-1 1,3-1 17,-1 0 304,2-1 0,-1-1 0,2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11395,'16'24'1188,"-2"-1"-635,-10-7 0,-2 1-38,0 1 1,-2-1-45,-1-1 0,-1 0-747,-2 2 1,-1-2-48,0 0 1,-3-3-2898,-1 0 1,-2-3 3219,3-2 0,-3 1 0,2-1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111 1 9080,'-26'15'1347,"4"0"-720,10-5 1,2 2-44,0 2 0,2 2-179,-1 2 1,2 2-662,3-1 0,1-2 1,3 1 0,1-2 14,1-1 241,0-1 0,2-1 0,1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232 0 8908,'-12'37'2003,"1"-2"-1392,5-17 0,-2 0-43,-1 2 1,-2-1-40,-2 0 1,-1 0-236,-2-2 1,1-4-611,0-1 1,0-4 21,-2 1 0,2-2 15,0-3 279,1-3 0,2-2 0,-1-3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0 8027,'-12'6'0,"2"1"0,2-3 0,1 2 521,0-1 1,0 2-49,-1 2 1,-1 0-620,1 3 0,1 0 6,0 1-380,0 1 1,3 1 0,1-1 519,2 0 0,1-2 0,1-1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0 8178,'-15'20'1280,"4"-1"1,3 0-665,2 1 1,2 1-43,0 3 1,3-4-381,1 0 0,1-3-462,1 2 1,1-5 14,1-2 253,0-3 0,4 2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0 8763,'-6'31'1321,"-1"-6"1,2-8-742,-1 0 1,-2-1-127,-1 1 0,-2 0-631,-3 1 0,1-1-77,0-3 0,-1-1 13,2-1 241,-2-2 0,2-1 0,1-2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 1 9899,'-24'11'1246,"6"-2"1,5-1-687,2 2 0,1 1-39,0 1 0,2 1-60,1 0 0,1 1-320,1-2 0,0 2-482,0-2 0,3-1 19,-1-1 1,3-1 17,-1 0 304,2-1 0,-1-1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11395,'16'24'1188,"-2"-1"-635,-10-7 0,-2 1-38,0 1 1,-2-1-45,-1-1 0,-1 0-747,-2 2 1,-1-2-48,0 0 1,-3-3-2898,-1 0 1,-2-3 3219,3-2 0,-3 1 0,2-1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111 1 9080,'-26'15'1347,"4"0"-720,10-5 1,2 2-44,0 2 0,2 2-179,-1 2 1,2 2-662,3-1 0,1-2 1,3 1 0,1-2 14,1-1 241,0-1 0,2-1 0,1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232 0 8908,'-12'37'2003,"1"-2"-1392,5-17 0,-2 0-43,-1 2 1,-2-1-40,-2 0 1,-1 0-236,-2-2 1,1-4-611,0-1 1,0-4 21,-2 1 0,2-2 15,0-3 279,1-3 0,2-2 0,-1-3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0 8027,'-12'6'0,"2"1"0,2-3 0,1 2 521,0-1 1,0 2-49,-1 2 1,-1 0-620,1 3 0,1 0 6,0 1-380,0 1 1,3 1 0,1-1 519,2 0 0,1-2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0 8178,'-15'20'1280,"4"-1"1,3 0-665,2 1 1,2 1-43,0 3 1,3-4-381,1 0 0,1-3-462,1 2 1,1-5 14,1-2 253,0-3 0,4 2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4:00:27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0 8763,'-6'31'1321,"-1"-6"1,2-8-742,-1 0 1,-2-1-127,-1 1 0,-2 0-631,-3 1 0,1-1-77,0-3 0,-1-1 13,2-1 241,-2-2 0,2-1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Rotor-stator, long intake and moderate diffuser</a:t>
            </a:r>
          </a:p>
          <a:p>
            <a:pPr marL="0" indent="0">
              <a:buFont typeface="+mj-lt"/>
              <a:buNone/>
            </a:pPr>
            <a:r>
              <a:rPr lang="en-US" dirty="0"/>
              <a:t>Stator takes out swirl</a:t>
            </a:r>
          </a:p>
          <a:p>
            <a:pPr marL="0" indent="0">
              <a:buFont typeface="+mj-lt"/>
              <a:buNone/>
            </a:pPr>
            <a:r>
              <a:rPr lang="en-US" dirty="0"/>
              <a:t>Printing!!!!</a:t>
            </a:r>
          </a:p>
          <a:p>
            <a:pPr marL="0" indent="0">
              <a:buFont typeface="+mj-lt"/>
              <a:buNone/>
            </a:pPr>
            <a:r>
              <a:rPr lang="en-US" dirty="0"/>
              <a:t>Static tests, </a:t>
            </a:r>
            <a:r>
              <a:rPr lang="en-US" dirty="0" err="1"/>
              <a:t>ch’ic</a:t>
            </a:r>
            <a:r>
              <a:rPr lang="en-US" dirty="0"/>
              <a:t> perf</a:t>
            </a:r>
          </a:p>
          <a:p>
            <a:pPr marL="0" indent="0">
              <a:buFont typeface="+mj-lt"/>
              <a:buNone/>
            </a:pPr>
            <a:r>
              <a:rPr lang="en-US" dirty="0"/>
              <a:t>Reduce corner </a:t>
            </a:r>
            <a:r>
              <a:rPr lang="en-US" dirty="0" err="1"/>
              <a:t>sep</a:t>
            </a:r>
            <a:r>
              <a:rPr lang="en-US" dirty="0"/>
              <a:t> and trailing edge 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9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phi means lower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15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Overview of interfacing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406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Loadcell calibration</a:t>
            </a:r>
          </a:p>
          <a:p>
            <a:r>
              <a:rPr lang="en-GB" dirty="0"/>
              <a:t>Secure 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69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Secure 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81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this, coupled with RPM, can work out phi and psi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467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computer terminal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227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accounting for system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819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Stall</a:t>
            </a:r>
          </a:p>
          <a:p>
            <a:r>
              <a:rPr lang="en-GB" dirty="0"/>
              <a:t>Temperature sensitivity</a:t>
            </a:r>
          </a:p>
          <a:p>
            <a:r>
              <a:rPr lang="en-GB" dirty="0"/>
              <a:t>Mention diffusion ducts</a:t>
            </a:r>
          </a:p>
          <a:p>
            <a:r>
              <a:rPr lang="en-GB" dirty="0"/>
              <a:t>Includes spanwise variation due to vortex exponent</a:t>
            </a:r>
          </a:p>
          <a:p>
            <a:r>
              <a:rPr lang="en-GB" dirty="0"/>
              <a:t>Once this is obtained, can obtain OP from flight through knowing RPM, technically SFME gives Vx for hover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725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Needs renaming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85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 Vertical Take </a:t>
            </a:r>
            <a:r>
              <a:rPr lang="en-GB" dirty="0" err="1"/>
              <a:t>off+landing</a:t>
            </a:r>
            <a:r>
              <a:rPr lang="en-GB" dirty="0"/>
              <a:t> </a:t>
            </a:r>
            <a:r>
              <a:rPr lang="en-GB" dirty="0" err="1"/>
              <a:t>veh</a:t>
            </a:r>
            <a:r>
              <a:rPr lang="en-GB" dirty="0"/>
              <a:t> seen as one of the Great emerging technologies of the time</a:t>
            </a:r>
          </a:p>
          <a:p>
            <a:r>
              <a:rPr lang="en-GB" dirty="0"/>
              <a:t>Market size expected to quadruple by 2025</a:t>
            </a:r>
          </a:p>
          <a:p>
            <a:r>
              <a:rPr lang="en-GB" dirty="0"/>
              <a:t>https://www.marketresearchfuture.com/reports/evtol-aircraft-market-7952</a:t>
            </a:r>
          </a:p>
          <a:p>
            <a:r>
              <a:rPr lang="en-GB" dirty="0"/>
              <a:t>High speed commuting, traffic-free</a:t>
            </a:r>
          </a:p>
          <a:p>
            <a:r>
              <a:rPr lang="en-GB" dirty="0"/>
              <a:t>Quieter and cheaper than </a:t>
            </a:r>
            <a:r>
              <a:rPr lang="en-GB" dirty="0" err="1"/>
              <a:t>heli</a:t>
            </a:r>
            <a:endParaRPr lang="en-GB" dirty="0"/>
          </a:p>
          <a:p>
            <a:r>
              <a:rPr lang="en-GB" dirty="0"/>
              <a:t>Zero emission local electric power</a:t>
            </a:r>
          </a:p>
          <a:p>
            <a:r>
              <a:rPr lang="en-GB" dirty="0"/>
              <a:t>Scope to cost same/mile as other ride sharing platforms</a:t>
            </a:r>
          </a:p>
          <a:p>
            <a:r>
              <a:rPr lang="en-GB" dirty="0"/>
              <a:t>Even greater benefits can be envisaged using DUCTED FANS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693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656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31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Pereira/CV analysis</a:t>
            </a:r>
          </a:p>
          <a:p>
            <a:r>
              <a:rPr lang="en-GB" dirty="0"/>
              <a:t>Greater diffusion, less KE loss – limit due to adv P causing BL separation, not as much pressure recovery, effective sigma less</a:t>
            </a:r>
          </a:p>
          <a:p>
            <a:r>
              <a:rPr lang="en-GB" dirty="0"/>
              <a:t>No control on jet area</a:t>
            </a:r>
          </a:p>
          <a:p>
            <a:r>
              <a:rPr lang="en-GB" dirty="0"/>
              <a:t>Full control on jet area with EDF, up to a limit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360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43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1d design – rms value</a:t>
            </a:r>
          </a:p>
          <a:p>
            <a:r>
              <a:rPr lang="en-GB" dirty="0"/>
              <a:t>Thought process</a:t>
            </a:r>
          </a:p>
          <a:p>
            <a:r>
              <a:rPr lang="en-GB" dirty="0"/>
              <a:t>Mixed vortex .5 – will give more uniform chord as seen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2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86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1d design – rms value</a:t>
            </a:r>
          </a:p>
          <a:p>
            <a:r>
              <a:rPr lang="en-GB" dirty="0"/>
              <a:t>Thought process</a:t>
            </a:r>
          </a:p>
          <a:p>
            <a:r>
              <a:rPr lang="en-GB" dirty="0"/>
              <a:t>Mixed vortex .5 – will give more uniform chord as seen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36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0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Midline as basis!!</a:t>
            </a:r>
          </a:p>
          <a:p>
            <a:r>
              <a:rPr lang="en-GB" dirty="0"/>
              <a:t>Midspan chord set by </a:t>
            </a:r>
            <a:r>
              <a:rPr lang="en-GB" dirty="0" err="1"/>
              <a:t>Lieblein</a:t>
            </a:r>
            <a:r>
              <a:rPr lang="en-GB" dirty="0"/>
              <a:t> DF</a:t>
            </a:r>
          </a:p>
          <a:p>
            <a:r>
              <a:rPr lang="en-GB" dirty="0"/>
              <a:t>Midspan blade metal angles by Carter’s empirical relation from compressor cascade tests</a:t>
            </a:r>
          </a:p>
          <a:p>
            <a:r>
              <a:rPr lang="en-GB" dirty="0"/>
              <a:t>Constant deviation across span sets rest of angles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457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Chord recalculated based on constant deviation (Carter’s rule)</a:t>
            </a:r>
          </a:p>
          <a:p>
            <a:r>
              <a:rPr lang="en-GB" dirty="0"/>
              <a:t>Diffusion Factor recalculated across span according to </a:t>
            </a:r>
            <a:r>
              <a:rPr lang="en-GB" dirty="0" err="1"/>
              <a:t>Lieblein’s</a:t>
            </a:r>
            <a:r>
              <a:rPr lang="en-GB" dirty="0"/>
              <a:t>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52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17/06/relationships/model3d" Target="../media/model3d2.glb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26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image" Target="../media/image25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27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image" Target="../media/image48.png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60.png"/><Relationship Id="rId10" Type="http://schemas.openxmlformats.org/officeDocument/2006/relationships/image" Target="../media/image310.png"/><Relationship Id="rId4" Type="http://schemas.openxmlformats.org/officeDocument/2006/relationships/image" Target="../media/image270.png"/><Relationship Id="rId9" Type="http://schemas.openxmlformats.org/officeDocument/2006/relationships/image" Target="../media/image2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370.png"/><Relationship Id="rId18" Type="http://schemas.openxmlformats.org/officeDocument/2006/relationships/customXml" Target="../ink/ink35.xml"/><Relationship Id="rId26" Type="http://schemas.openxmlformats.org/officeDocument/2006/relationships/customXml" Target="../ink/ink41.xml"/><Relationship Id="rId39" Type="http://schemas.openxmlformats.org/officeDocument/2006/relationships/customXml" Target="../ink/ink54.xml"/><Relationship Id="rId3" Type="http://schemas.openxmlformats.org/officeDocument/2006/relationships/image" Target="../media/image42.png"/><Relationship Id="rId21" Type="http://schemas.openxmlformats.org/officeDocument/2006/relationships/image" Target="../media/image410.png"/><Relationship Id="rId34" Type="http://schemas.openxmlformats.org/officeDocument/2006/relationships/customXml" Target="../ink/ink49.xml"/><Relationship Id="rId7" Type="http://schemas.openxmlformats.org/officeDocument/2006/relationships/image" Target="../media/image340.png"/><Relationship Id="rId12" Type="http://schemas.openxmlformats.org/officeDocument/2006/relationships/customXml" Target="../ink/ink32.xml"/><Relationship Id="rId17" Type="http://schemas.openxmlformats.org/officeDocument/2006/relationships/image" Target="../media/image390.png"/><Relationship Id="rId25" Type="http://schemas.openxmlformats.org/officeDocument/2006/relationships/customXml" Target="../ink/ink40.xml"/><Relationship Id="rId33" Type="http://schemas.openxmlformats.org/officeDocument/2006/relationships/customXml" Target="../ink/ink48.xml"/><Relationship Id="rId38" Type="http://schemas.openxmlformats.org/officeDocument/2006/relationships/customXml" Target="../ink/ink53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29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360.png"/><Relationship Id="rId24" Type="http://schemas.openxmlformats.org/officeDocument/2006/relationships/customXml" Target="../ink/ink39.xml"/><Relationship Id="rId32" Type="http://schemas.openxmlformats.org/officeDocument/2006/relationships/customXml" Target="../ink/ink47.xml"/><Relationship Id="rId37" Type="http://schemas.openxmlformats.org/officeDocument/2006/relationships/customXml" Target="../ink/ink52.xml"/><Relationship Id="rId40" Type="http://schemas.openxmlformats.org/officeDocument/2006/relationships/image" Target="../media/image430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38.xml"/><Relationship Id="rId28" Type="http://schemas.openxmlformats.org/officeDocument/2006/relationships/customXml" Target="../ink/ink43.xml"/><Relationship Id="rId36" Type="http://schemas.openxmlformats.org/officeDocument/2006/relationships/customXml" Target="../ink/ink51.xml"/><Relationship Id="rId10" Type="http://schemas.openxmlformats.org/officeDocument/2006/relationships/customXml" Target="../ink/ink31.xml"/><Relationship Id="rId19" Type="http://schemas.openxmlformats.org/officeDocument/2006/relationships/image" Target="../media/image400.png"/><Relationship Id="rId31" Type="http://schemas.openxmlformats.org/officeDocument/2006/relationships/customXml" Target="../ink/ink46.xml"/><Relationship Id="rId4" Type="http://schemas.openxmlformats.org/officeDocument/2006/relationships/customXml" Target="../ink/ink28.xml"/><Relationship Id="rId9" Type="http://schemas.openxmlformats.org/officeDocument/2006/relationships/image" Target="../media/image350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customXml" Target="../ink/ink42.xml"/><Relationship Id="rId30" Type="http://schemas.openxmlformats.org/officeDocument/2006/relationships/customXml" Target="../ink/ink45.xml"/><Relationship Id="rId35" Type="http://schemas.openxmlformats.org/officeDocument/2006/relationships/customXml" Target="../ink/ink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e-VTOL Flying Testbed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03/12/2020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1D6B94F-457A-4FEB-A695-0EC0C9EF0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111" y="5084441"/>
            <a:ext cx="2655131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900" kern="0" dirty="0"/>
              <a:t>https://www.bellflight.com/products/bell-nexus</a:t>
            </a:r>
          </a:p>
        </p:txBody>
      </p:sp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10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F3D2559-53C3-486C-A853-5732E065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49962" r="75287" b="5944"/>
          <a:stretch/>
        </p:blipFill>
        <p:spPr bwMode="auto">
          <a:xfrm>
            <a:off x="1033683" y="1735138"/>
            <a:ext cx="2417270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C13DC17-9104-4D69-8217-AA462024B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0" t="49962" r="35195" b="5944"/>
          <a:stretch/>
        </p:blipFill>
        <p:spPr bwMode="auto">
          <a:xfrm>
            <a:off x="3533775" y="1735138"/>
            <a:ext cx="4473178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74FFC3-F4C6-4C76-815E-1FA73A02B09B}"/>
              </a:ext>
            </a:extLst>
          </p:cNvPr>
          <p:cNvSpPr txBox="1"/>
          <p:nvPr/>
        </p:nvSpPr>
        <p:spPr>
          <a:xfrm>
            <a:off x="1690688" y="5282188"/>
            <a:ext cx="5762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Lieblein</a:t>
            </a:r>
            <a:r>
              <a:rPr lang="en-US" dirty="0"/>
              <a:t> correlation to set midspan chord</a:t>
            </a:r>
          </a:p>
          <a:p>
            <a:r>
              <a:rPr lang="en-US" dirty="0"/>
              <a:t>Use Carter’s empirical relation to set blade angles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50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10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2C946C2-9D95-4558-9A71-DE6082500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7" t="49669" r="7356" b="5944"/>
          <a:stretch/>
        </p:blipFill>
        <p:spPr bwMode="auto">
          <a:xfrm>
            <a:off x="2049599" y="1759248"/>
            <a:ext cx="2511151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F55DA68-CB49-4043-AD27-FE5727BA2C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8" t="49669" r="22001" b="5944"/>
          <a:stretch/>
        </p:blipFill>
        <p:spPr bwMode="auto">
          <a:xfrm>
            <a:off x="4560750" y="1759247"/>
            <a:ext cx="2357164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B5F862-D7D4-40AD-8867-C9B1A15D03CD}"/>
              </a:ext>
            </a:extLst>
          </p:cNvPr>
          <p:cNvSpPr txBox="1"/>
          <p:nvPr/>
        </p:nvSpPr>
        <p:spPr>
          <a:xfrm>
            <a:off x="1750875" y="5503257"/>
            <a:ext cx="5619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Carter’s relation recalculates chord distribution</a:t>
            </a:r>
          </a:p>
          <a:p>
            <a:r>
              <a:rPr lang="en-US" dirty="0" err="1"/>
              <a:t>Lieblein</a:t>
            </a:r>
            <a:r>
              <a:rPr lang="en-US" dirty="0"/>
              <a:t> correlation recalculates diffusion factor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51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D69D62F-E53B-4590-A5C9-40CD33810A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274453"/>
                  </p:ext>
                </p:extLst>
              </p:nvPr>
            </p:nvGraphicFramePr>
            <p:xfrm>
              <a:off x="409874" y="1498414"/>
              <a:ext cx="3338703" cy="320553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38703" cy="3205535"/>
                    </a:xfrm>
                    <a:prstGeom prst="rect">
                      <a:avLst/>
                    </a:prstGeom>
                  </am3d:spPr>
                  <am3d:camera>
                    <am3d:pos x="0" y="0" z="677396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96" d="1000000"/>
                    <am3d:preTrans dx="0" dy="-39541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505135" ay="-771165" az="-5967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36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D69D62F-E53B-4590-A5C9-40CD33810A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874" y="1498414"/>
                <a:ext cx="3338703" cy="320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038D3229-A0D7-472F-A3E3-E4B166AC2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3783750"/>
                  </p:ext>
                </p:extLst>
              </p:nvPr>
            </p:nvGraphicFramePr>
            <p:xfrm>
              <a:off x="5299398" y="1928899"/>
              <a:ext cx="3406182" cy="29494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06182" cy="2949488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7855572" ay="1363429" az="144090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757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038D3229-A0D7-472F-A3E3-E4B166AC2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9398" y="1928899"/>
                <a:ext cx="3406182" cy="294948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0A24BE3-41FC-49D6-9F3B-808971DB707A}"/>
              </a:ext>
            </a:extLst>
          </p:cNvPr>
          <p:cNvSpPr txBox="1"/>
          <p:nvPr/>
        </p:nvSpPr>
        <p:spPr>
          <a:xfrm>
            <a:off x="4009652" y="2330649"/>
            <a:ext cx="1484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Sweep &amp; Lean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7CC4B9-7E75-4230-BA2B-134317C55368}"/>
              </a:ext>
            </a:extLst>
          </p:cNvPr>
          <p:cNvSpPr/>
          <p:nvPr/>
        </p:nvSpPr>
        <p:spPr bwMode="auto">
          <a:xfrm>
            <a:off x="6934199" y="2330649"/>
            <a:ext cx="638175" cy="81257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D80C36-8204-4ACA-A2E5-49D45704AEA8}"/>
              </a:ext>
            </a:extLst>
          </p:cNvPr>
          <p:cNvSpPr/>
          <p:nvPr/>
        </p:nvSpPr>
        <p:spPr bwMode="auto">
          <a:xfrm rot="891482">
            <a:off x="1576065" y="2994585"/>
            <a:ext cx="549573" cy="997777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5D23CF-DF20-423D-A5D3-9EABC5D85F5D}"/>
              </a:ext>
            </a:extLst>
          </p:cNvPr>
          <p:cNvSpPr/>
          <p:nvPr/>
        </p:nvSpPr>
        <p:spPr bwMode="auto">
          <a:xfrm rot="16200000">
            <a:off x="2614122" y="2467347"/>
            <a:ext cx="596785" cy="1135958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B9CA80-BF65-4359-9B04-71704132A446}"/>
              </a:ext>
            </a:extLst>
          </p:cNvPr>
          <p:cNvCxnSpPr>
            <a:stCxn id="8" idx="1"/>
          </p:cNvCxnSpPr>
          <p:nvPr/>
        </p:nvCxnSpPr>
        <p:spPr bwMode="auto">
          <a:xfrm flipH="1">
            <a:off x="3409950" y="2653815"/>
            <a:ext cx="599702" cy="1750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CC59C-2D1F-4BD0-9E06-CA34CEFC2292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5493831" y="2653814"/>
            <a:ext cx="1289746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A1BAD0-C6CA-4DB6-8B08-DA47ED71C097}"/>
              </a:ext>
            </a:extLst>
          </p:cNvPr>
          <p:cNvSpPr txBox="1"/>
          <p:nvPr/>
        </p:nvSpPr>
        <p:spPr>
          <a:xfrm>
            <a:off x="1842467" y="5193388"/>
            <a:ext cx="5459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Adding sweep and lean minimizes end-wall losses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68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  <p:bldP spid="17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DB1A-FCB4-474B-B840-00F708A8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00112-12E4-4B3E-B0DE-DA90CE0D5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D301A075-3D15-4154-B3F2-9674707D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69" y="2114550"/>
            <a:ext cx="3546475" cy="3546475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2E7DA46-5BE6-4086-99B2-CE62BDFB11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66739"/>
                  </p:ext>
                </p:extLst>
              </p:nvPr>
            </p:nvGraphicFramePr>
            <p:xfrm>
              <a:off x="767262" y="2278062"/>
              <a:ext cx="3436620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452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546567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01553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Hub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20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2E7DA46-5BE6-4086-99B2-CE62BDFB11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66739"/>
                  </p:ext>
                </p:extLst>
              </p:nvPr>
            </p:nvGraphicFramePr>
            <p:xfrm>
              <a:off x="767262" y="2278062"/>
              <a:ext cx="3436620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452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546567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01553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7937" r="-187778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107937" r="-187778" b="-3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211290" r="-187778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Hub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306349" r="-187778" b="-1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20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406349" r="-187778" b="-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D5FE753-135C-4FBF-A051-C4A2FD2D1F64}"/>
              </a:ext>
            </a:extLst>
          </p:cNvPr>
          <p:cNvSpPr txBox="1"/>
          <p:nvPr/>
        </p:nvSpPr>
        <p:spPr>
          <a:xfrm>
            <a:off x="1047750" y="4918759"/>
            <a:ext cx="2797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 Haller number = 0.85 Stall limit = 0.72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94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Thrust, RPM, Pressure,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E2A8-1E14-4636-A457-AA2C4604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Pic of thing</a:t>
            </a:r>
          </a:p>
        </p:txBody>
      </p:sp>
    </p:spTree>
    <p:extLst>
      <p:ext uri="{BB962C8B-B14F-4D97-AF65-F5344CB8AC3E}">
        <p14:creationId xmlns:p14="http://schemas.microsoft.com/office/powerpoint/2010/main" val="697072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Thrust Measurement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1DA531-540C-4B38-B119-4ACC9C045C7A}"/>
              </a:ext>
            </a:extLst>
          </p:cNvPr>
          <p:cNvCxnSpPr/>
          <p:nvPr/>
        </p:nvCxnSpPr>
        <p:spPr bwMode="auto">
          <a:xfrm flipH="1">
            <a:off x="2368898" y="3362325"/>
            <a:ext cx="974377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3AADEC-0A0B-4EAF-8361-A936CBDD55BB}"/>
              </a:ext>
            </a:extLst>
          </p:cNvPr>
          <p:cNvSpPr txBox="1"/>
          <p:nvPr/>
        </p:nvSpPr>
        <p:spPr>
          <a:xfrm>
            <a:off x="769375" y="318792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Thrust</a:t>
            </a:r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6229927" y="2631687"/>
            <a:ext cx="2144698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Raspberry Pi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SSH over </a:t>
            </a:r>
            <a:r>
              <a:rPr lang="en-GB" dirty="0" err="1">
                <a:solidFill>
                  <a:schemeClr val="tx1"/>
                </a:solidFill>
                <a:latin typeface="Arial" charset="0"/>
              </a:rPr>
              <a:t>WiFi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92E10FE-4331-446B-83DD-EA2A7DEE84F6}"/>
              </a:ext>
            </a:extLst>
          </p:cNvPr>
          <p:cNvSpPr/>
          <p:nvPr/>
        </p:nvSpPr>
        <p:spPr bwMode="auto">
          <a:xfrm>
            <a:off x="4345858" y="4569628"/>
            <a:ext cx="2684207" cy="336669"/>
          </a:xfrm>
          <a:custGeom>
            <a:avLst/>
            <a:gdLst>
              <a:gd name="connsiteX0" fmla="*/ 0 w 2684207"/>
              <a:gd name="connsiteY0" fmla="*/ 336669 h 336669"/>
              <a:gd name="connsiteX1" fmla="*/ 1140542 w 2684207"/>
              <a:gd name="connsiteY1" fmla="*/ 2372 h 336669"/>
              <a:gd name="connsiteX2" fmla="*/ 2684207 w 2684207"/>
              <a:gd name="connsiteY2" fmla="*/ 189185 h 33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4207" h="336669">
                <a:moveTo>
                  <a:pt x="0" y="336669"/>
                </a:moveTo>
                <a:cubicBezTo>
                  <a:pt x="346587" y="181811"/>
                  <a:pt x="693174" y="26953"/>
                  <a:pt x="1140542" y="2372"/>
                </a:cubicBezTo>
                <a:cubicBezTo>
                  <a:pt x="1587910" y="-22209"/>
                  <a:pt x="2361381" y="151495"/>
                  <a:pt x="2684207" y="189185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AFBEB6-9805-4228-A9F6-CD2D7A31A7DC}"/>
              </a:ext>
            </a:extLst>
          </p:cNvPr>
          <p:cNvSpPr txBox="1"/>
          <p:nvPr/>
        </p:nvSpPr>
        <p:spPr>
          <a:xfrm>
            <a:off x="2004630" y="4370331"/>
            <a:ext cx="2581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Shear Loadcell</a:t>
            </a:r>
            <a:endParaRPr lang="en-GB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4137EA-02A4-4262-A89D-1CBE2A136230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RPM Measurement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1DA531-540C-4B38-B119-4ACC9C045C7A}"/>
              </a:ext>
            </a:extLst>
          </p:cNvPr>
          <p:cNvCxnSpPr/>
          <p:nvPr/>
        </p:nvCxnSpPr>
        <p:spPr bwMode="auto">
          <a:xfrm flipH="1">
            <a:off x="2368898" y="3362325"/>
            <a:ext cx="974377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3AADEC-0A0B-4EAF-8361-A936CBDD55BB}"/>
              </a:ext>
            </a:extLst>
          </p:cNvPr>
          <p:cNvSpPr txBox="1"/>
          <p:nvPr/>
        </p:nvSpPr>
        <p:spPr>
          <a:xfrm>
            <a:off x="769375" y="318792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RPM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6229927" y="2631687"/>
            <a:ext cx="2144698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Raspberry Pi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SSH over </a:t>
            </a:r>
            <a:r>
              <a:rPr lang="en-GB" dirty="0" err="1">
                <a:solidFill>
                  <a:schemeClr val="tx1"/>
                </a:solidFill>
                <a:latin typeface="Arial" charset="0"/>
              </a:rPr>
              <a:t>WiFi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398156-520B-48D6-8BA2-708A8F5EB89D}"/>
              </a:ext>
            </a:extLst>
          </p:cNvPr>
          <p:cNvSpPr/>
          <p:nvPr/>
        </p:nvSpPr>
        <p:spPr bwMode="auto">
          <a:xfrm rot="211095">
            <a:off x="4068415" y="4344461"/>
            <a:ext cx="2940587" cy="653128"/>
          </a:xfrm>
          <a:custGeom>
            <a:avLst/>
            <a:gdLst>
              <a:gd name="connsiteX0" fmla="*/ 0 w 3126658"/>
              <a:gd name="connsiteY0" fmla="*/ 0 h 750807"/>
              <a:gd name="connsiteX1" fmla="*/ 393290 w 3126658"/>
              <a:gd name="connsiteY1" fmla="*/ 540774 h 750807"/>
              <a:gd name="connsiteX2" fmla="*/ 1612490 w 3126658"/>
              <a:gd name="connsiteY2" fmla="*/ 747252 h 750807"/>
              <a:gd name="connsiteX3" fmla="*/ 2330245 w 3126658"/>
              <a:gd name="connsiteY3" fmla="*/ 393291 h 750807"/>
              <a:gd name="connsiteX4" fmla="*/ 3126658 w 3126658"/>
              <a:gd name="connsiteY4" fmla="*/ 422787 h 7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658" h="750807">
                <a:moveTo>
                  <a:pt x="0" y="0"/>
                </a:moveTo>
                <a:cubicBezTo>
                  <a:pt x="62271" y="208116"/>
                  <a:pt x="124542" y="416232"/>
                  <a:pt x="393290" y="540774"/>
                </a:cubicBezTo>
                <a:cubicBezTo>
                  <a:pt x="662038" y="665316"/>
                  <a:pt x="1289664" y="771832"/>
                  <a:pt x="1612490" y="747252"/>
                </a:cubicBezTo>
                <a:cubicBezTo>
                  <a:pt x="1935316" y="722672"/>
                  <a:pt x="2077884" y="447369"/>
                  <a:pt x="2330245" y="393291"/>
                </a:cubicBezTo>
                <a:cubicBezTo>
                  <a:pt x="2582606" y="339214"/>
                  <a:pt x="2952955" y="460477"/>
                  <a:pt x="3126658" y="422787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142A1-68BB-483F-BFD2-A3C6BD3C4BB7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2219" y="3363019"/>
            <a:ext cx="831057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0756DD-76B4-469C-AE7F-E8F9D3D8D6EF}"/>
              </a:ext>
            </a:extLst>
          </p:cNvPr>
          <p:cNvSpPr txBox="1"/>
          <p:nvPr/>
        </p:nvSpPr>
        <p:spPr>
          <a:xfrm>
            <a:off x="2345046" y="4370047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RPM Sensor</a:t>
            </a:r>
            <a:endParaRPr lang="en-GB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D43021-4C0C-471D-A58A-38CD957EF680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3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Pressure Measurement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5810224" y="2631687"/>
            <a:ext cx="2949602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DSA Pressure Transducer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Ethernet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12D3A7B7-61AB-450B-848F-A5CC61BCA2D5}"/>
              </a:ext>
            </a:extLst>
          </p:cNvPr>
          <p:cNvSpPr/>
          <p:nvPr/>
        </p:nvSpPr>
        <p:spPr bwMode="auto">
          <a:xfrm rot="5400000">
            <a:off x="4431418" y="965382"/>
            <a:ext cx="338492" cy="1740992"/>
          </a:xfrm>
          <a:prstGeom prst="leftBrace">
            <a:avLst>
              <a:gd name="adj1" fmla="val 40785"/>
              <a:gd name="adj2" fmla="val 46297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7FA0E9-1CBC-478C-B76D-F3C3771E0395}"/>
              </a:ext>
            </a:extLst>
          </p:cNvPr>
          <p:cNvSpPr/>
          <p:nvPr/>
        </p:nvSpPr>
        <p:spPr bwMode="auto">
          <a:xfrm>
            <a:off x="515533" y="2560901"/>
            <a:ext cx="1382484" cy="411318"/>
          </a:xfrm>
          <a:prstGeom prst="roundRect">
            <a:avLst>
              <a:gd name="adj" fmla="val 22223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F7D3A8-0129-4F73-9867-F06CE1C8DA88}"/>
              </a:ext>
            </a:extLst>
          </p:cNvPr>
          <p:cNvSpPr/>
          <p:nvPr/>
        </p:nvSpPr>
        <p:spPr bwMode="auto">
          <a:xfrm>
            <a:off x="1889760" y="1523539"/>
            <a:ext cx="2793134" cy="1358105"/>
          </a:xfrm>
          <a:custGeom>
            <a:avLst/>
            <a:gdLst>
              <a:gd name="connsiteX0" fmla="*/ 2788920 w 2793134"/>
              <a:gd name="connsiteY0" fmla="*/ 114761 h 1358105"/>
              <a:gd name="connsiteX1" fmla="*/ 2583180 w 2793134"/>
              <a:gd name="connsiteY1" fmla="*/ 461 h 1358105"/>
              <a:gd name="connsiteX2" fmla="*/ 1432560 w 2793134"/>
              <a:gd name="connsiteY2" fmla="*/ 152861 h 1358105"/>
              <a:gd name="connsiteX3" fmla="*/ 769620 w 2793134"/>
              <a:gd name="connsiteY3" fmla="*/ 671021 h 1358105"/>
              <a:gd name="connsiteX4" fmla="*/ 502920 w 2793134"/>
              <a:gd name="connsiteY4" fmla="*/ 1273001 h 1358105"/>
              <a:gd name="connsiteX5" fmla="*/ 0 w 2793134"/>
              <a:gd name="connsiteY5" fmla="*/ 1333961 h 135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3134" h="1358105">
                <a:moveTo>
                  <a:pt x="2788920" y="114761"/>
                </a:moveTo>
                <a:cubicBezTo>
                  <a:pt x="2799080" y="54436"/>
                  <a:pt x="2809240" y="-5889"/>
                  <a:pt x="2583180" y="461"/>
                </a:cubicBezTo>
                <a:cubicBezTo>
                  <a:pt x="2357120" y="6811"/>
                  <a:pt x="1734820" y="41101"/>
                  <a:pt x="1432560" y="152861"/>
                </a:cubicBezTo>
                <a:cubicBezTo>
                  <a:pt x="1130300" y="264621"/>
                  <a:pt x="924560" y="484331"/>
                  <a:pt x="769620" y="671021"/>
                </a:cubicBezTo>
                <a:cubicBezTo>
                  <a:pt x="614680" y="857711"/>
                  <a:pt x="631190" y="1162511"/>
                  <a:pt x="502920" y="1273001"/>
                </a:cubicBezTo>
                <a:cubicBezTo>
                  <a:pt x="374650" y="1383491"/>
                  <a:pt x="41910" y="1365711"/>
                  <a:pt x="0" y="1333961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A8D168-BF5C-4C81-8BB8-7B52B4428CFC}"/>
              </a:ext>
            </a:extLst>
          </p:cNvPr>
          <p:cNvSpPr txBox="1"/>
          <p:nvPr/>
        </p:nvSpPr>
        <p:spPr>
          <a:xfrm>
            <a:off x="175499" y="3068408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DSA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A29E33-572D-4C60-960D-02C8CBF838A7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78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Measurement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6229927" y="2631687"/>
            <a:ext cx="2144698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QGroundControl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Telemetry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0C8EB31-5E5F-40E1-B060-3BFECE3A1D25}"/>
              </a:ext>
            </a:extLst>
          </p:cNvPr>
          <p:cNvSpPr txBox="1"/>
          <p:nvPr/>
        </p:nvSpPr>
        <p:spPr>
          <a:xfrm>
            <a:off x="898451" y="3134544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30606F-2083-4C42-82C2-3B77CA516759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849860-0A38-4EF5-A75B-5DA3363809CF}"/>
              </a:ext>
            </a:extLst>
          </p:cNvPr>
          <p:cNvSpPr/>
          <p:nvPr/>
        </p:nvSpPr>
        <p:spPr bwMode="auto">
          <a:xfrm>
            <a:off x="7764780" y="3703320"/>
            <a:ext cx="900112" cy="571500"/>
          </a:xfrm>
          <a:custGeom>
            <a:avLst/>
            <a:gdLst>
              <a:gd name="connsiteX0" fmla="*/ 0 w 808577"/>
              <a:gd name="connsiteY0" fmla="*/ 571500 h 571500"/>
              <a:gd name="connsiteX1" fmla="*/ 38100 w 808577"/>
              <a:gd name="connsiteY1" fmla="*/ 502920 h 571500"/>
              <a:gd name="connsiteX2" fmla="*/ 144780 w 808577"/>
              <a:gd name="connsiteY2" fmla="*/ 502920 h 571500"/>
              <a:gd name="connsiteX3" fmla="*/ 213360 w 808577"/>
              <a:gd name="connsiteY3" fmla="*/ 426720 h 571500"/>
              <a:gd name="connsiteX4" fmla="*/ 373380 w 808577"/>
              <a:gd name="connsiteY4" fmla="*/ 403860 h 571500"/>
              <a:gd name="connsiteX5" fmla="*/ 472440 w 808577"/>
              <a:gd name="connsiteY5" fmla="*/ 243840 h 571500"/>
              <a:gd name="connsiteX6" fmla="*/ 792480 w 808577"/>
              <a:gd name="connsiteY6" fmla="*/ 205740 h 571500"/>
              <a:gd name="connsiteX7" fmla="*/ 792480 w 808577"/>
              <a:gd name="connsiteY7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577" h="571500">
                <a:moveTo>
                  <a:pt x="0" y="571500"/>
                </a:moveTo>
                <a:cubicBezTo>
                  <a:pt x="6985" y="542925"/>
                  <a:pt x="13970" y="514350"/>
                  <a:pt x="38100" y="502920"/>
                </a:cubicBezTo>
                <a:cubicBezTo>
                  <a:pt x="62230" y="491490"/>
                  <a:pt x="115570" y="515620"/>
                  <a:pt x="144780" y="502920"/>
                </a:cubicBezTo>
                <a:cubicBezTo>
                  <a:pt x="173990" y="490220"/>
                  <a:pt x="175260" y="443230"/>
                  <a:pt x="213360" y="426720"/>
                </a:cubicBezTo>
                <a:cubicBezTo>
                  <a:pt x="251460" y="410210"/>
                  <a:pt x="330200" y="434340"/>
                  <a:pt x="373380" y="403860"/>
                </a:cubicBezTo>
                <a:cubicBezTo>
                  <a:pt x="416560" y="373380"/>
                  <a:pt x="402590" y="276860"/>
                  <a:pt x="472440" y="243840"/>
                </a:cubicBezTo>
                <a:cubicBezTo>
                  <a:pt x="542290" y="210820"/>
                  <a:pt x="739140" y="246380"/>
                  <a:pt x="792480" y="205740"/>
                </a:cubicBezTo>
                <a:cubicBezTo>
                  <a:pt x="845820" y="165100"/>
                  <a:pt x="745490" y="85090"/>
                  <a:pt x="792480" y="0"/>
                </a:cubicBezTo>
              </a:path>
            </a:pathLst>
          </a:cu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7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Validating Ducted Fans against Propellors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1A76BD-8891-429C-890C-DFEF1D73B1BB}"/>
              </a:ext>
            </a:extLst>
          </p:cNvPr>
          <p:cNvSpPr txBox="1"/>
          <p:nvPr/>
        </p:nvSpPr>
        <p:spPr>
          <a:xfrm>
            <a:off x="1409304" y="5706235"/>
            <a:ext cx="632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Ducted fan yields 64% increase in Figure of Merit</a:t>
            </a:r>
          </a:p>
        </p:txBody>
      </p:sp>
      <p:pic>
        <p:nvPicPr>
          <p:cNvPr id="20" name="Content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F9B3594-50A5-4EFB-B31B-08AEFC4CE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8" y="1845878"/>
            <a:ext cx="6028956" cy="3486919"/>
          </a:xfrm>
        </p:spPr>
      </p:pic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41F7-9968-4AC1-9066-8B7BB6F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Ducted Fans vs Propellors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CF1EA-32B9-4721-83B7-8DB2B358D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BEF29-4D1A-42AF-98EB-12AFF6D17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8" y="2233922"/>
            <a:ext cx="3585229" cy="23901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687A02B-070C-4E3B-8CFE-F58ED0F52A37}"/>
              </a:ext>
            </a:extLst>
          </p:cNvPr>
          <p:cNvSpPr txBox="1"/>
          <p:nvPr/>
        </p:nvSpPr>
        <p:spPr>
          <a:xfrm>
            <a:off x="582733" y="5614770"/>
            <a:ext cx="797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Ducted Fans can </a:t>
            </a:r>
            <a:r>
              <a:rPr lang="en-GB" b="1" dirty="0"/>
              <a:t>improve hovering performance </a:t>
            </a:r>
            <a:r>
              <a:rPr lang="en-GB" dirty="0"/>
              <a:t>compared to propellors while being </a:t>
            </a:r>
            <a:r>
              <a:rPr lang="en-GB" b="1" dirty="0"/>
              <a:t>safer</a:t>
            </a:r>
            <a:r>
              <a:rPr lang="en-GB" dirty="0"/>
              <a:t> and </a:t>
            </a:r>
            <a:r>
              <a:rPr lang="en-GB" b="1" dirty="0"/>
              <a:t>quieter</a:t>
            </a:r>
            <a:endParaRPr lang="en-GB" dirty="0"/>
          </a:p>
        </p:txBody>
      </p:sp>
      <p:pic>
        <p:nvPicPr>
          <p:cNvPr id="5" name="Picture 4" descr="A picture containing cup, coffee, meal, soup&#10;&#10;Description automatically generated">
            <a:extLst>
              <a:ext uri="{FF2B5EF4-FFF2-40B4-BE49-F238E27FC236}">
                <a16:creationId xmlns:a16="http://schemas.microsoft.com/office/drawing/2014/main" id="{459B4089-CE4F-4706-A71F-3C03463EB1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t="2631" r="7210"/>
          <a:stretch/>
        </p:blipFill>
        <p:spPr>
          <a:xfrm>
            <a:off x="582734" y="2233922"/>
            <a:ext cx="3585229" cy="28840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01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8AF7-F1DD-4B85-A646-0FE56E1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Obtaining Ducted Fan Characteristic by Varying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975D-C71F-4190-8B94-1DC1A087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Needs recollecting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FA80-7F49-4A8A-A12C-5AD2431D3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56D51B1-2EE8-4568-A3C8-1FFB69B7E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30" y="2219321"/>
            <a:ext cx="5343155" cy="36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39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892F-2030-4EE1-8A54-EC252AB7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Inaugural Whittle Lab Test Flight!!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EB3-F6AA-489D-8621-EB3121208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5" name="stable_then_crash">
            <a:hlinkClick r:id="" action="ppaction://media"/>
            <a:extLst>
              <a:ext uri="{FF2B5EF4-FFF2-40B4-BE49-F238E27FC236}">
                <a16:creationId xmlns:a16="http://schemas.microsoft.com/office/drawing/2014/main" id="{50868535-3F0C-478D-844D-D8CF855FD6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675" y="1708150"/>
            <a:ext cx="7231063" cy="4067175"/>
          </a:xfrm>
        </p:spPr>
      </p:pic>
    </p:spTree>
    <p:extLst>
      <p:ext uri="{BB962C8B-B14F-4D97-AF65-F5344CB8AC3E}">
        <p14:creationId xmlns:p14="http://schemas.microsoft.com/office/powerpoint/2010/main" val="13891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7BAE-E390-4ADB-9C22-BC7B1B8A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have flying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BA006-9D6E-495A-A9BA-091D8EC6F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Capacity to remotely measure:</a:t>
            </a:r>
          </a:p>
          <a:p>
            <a:pPr lvl="1"/>
            <a:r>
              <a:rPr lang="en-GB" dirty="0"/>
              <a:t>Power</a:t>
            </a:r>
          </a:p>
          <a:p>
            <a:pPr lvl="1"/>
            <a:r>
              <a:rPr lang="en-GB" dirty="0"/>
              <a:t>RPM</a:t>
            </a:r>
          </a:p>
          <a:p>
            <a:pPr lvl="1"/>
            <a:r>
              <a:rPr lang="en-GB" dirty="0"/>
              <a:t>Pressures</a:t>
            </a:r>
          </a:p>
          <a:p>
            <a:pPr lvl="1"/>
            <a:r>
              <a:rPr lang="en-GB" dirty="0"/>
              <a:t>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A082B-FDE0-4550-9CBA-AEABD175C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pic>
        <p:nvPicPr>
          <p:cNvPr id="5" name="Picture 4" descr="A picture containing pink&#10;&#10;Description automatically generated">
            <a:extLst>
              <a:ext uri="{FF2B5EF4-FFF2-40B4-BE49-F238E27FC236}">
                <a16:creationId xmlns:a16="http://schemas.microsoft.com/office/drawing/2014/main" id="{96758962-3290-4658-AAED-12015F5A9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315893"/>
            <a:ext cx="4772773" cy="35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44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CEBA-F276-43B2-9CB2-7509F5A3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1A75-3F71-4EBC-A8A8-3D7F65B21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So far:</a:t>
            </a:r>
          </a:p>
          <a:p>
            <a:r>
              <a:rPr lang="en-GB" dirty="0"/>
              <a:t>Designed and manufactured 4x EDFs</a:t>
            </a:r>
          </a:p>
          <a:p>
            <a:r>
              <a:rPr lang="en-GB" dirty="0"/>
              <a:t>Proved a 64% increase in FOM for Ducted Fans compared to propellors</a:t>
            </a:r>
          </a:p>
          <a:p>
            <a:r>
              <a:rPr lang="en-GB" dirty="0"/>
              <a:t>Obtained a characteristic for the Ducted Fan</a:t>
            </a:r>
          </a:p>
          <a:p>
            <a:r>
              <a:rPr lang="en-GB" dirty="0"/>
              <a:t>Developed a flying testbed</a:t>
            </a:r>
          </a:p>
          <a:p>
            <a:pPr marL="0" indent="0">
              <a:buNone/>
            </a:pPr>
            <a:r>
              <a:rPr lang="en-GB" b="1" dirty="0"/>
              <a:t>Going forward:</a:t>
            </a:r>
          </a:p>
          <a:p>
            <a:r>
              <a:rPr lang="en-GB" dirty="0"/>
              <a:t>Ready to improve testbed and use next term</a:t>
            </a:r>
          </a:p>
          <a:p>
            <a:r>
              <a:rPr lang="en-GB" dirty="0"/>
              <a:t>Develop existing EDF design according to work by Jonathan Collins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8F06A-B7C1-4B6F-A6A6-1614EBC53C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DEF8-DCDF-4F64-AD94-BAEDFD4B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D96EA-F2D8-4DEE-B624-D415FE0EC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6DF89-E4D8-45E7-A8E1-41AC1FE0A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902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95E5-8500-43F2-8EBA-7CE6F065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0203B-DFD8-49B0-9ABC-9A775EE9A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Inlet separation</a:t>
            </a:r>
          </a:p>
          <a:p>
            <a:r>
              <a:rPr lang="en-GB" dirty="0"/>
              <a:t>Lining up stability with aero perf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29741-7573-400E-BEBA-00D5D4DCE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8FE2D-AB31-4F16-B786-9E5D8D6F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48" y="3448407"/>
            <a:ext cx="3077004" cy="222916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5D4AC8F-A2E1-4967-ACB4-80DDFE9471D1}"/>
              </a:ext>
            </a:extLst>
          </p:cNvPr>
          <p:cNvGrpSpPr/>
          <p:nvPr/>
        </p:nvGrpSpPr>
        <p:grpSpPr>
          <a:xfrm>
            <a:off x="4683123" y="3448407"/>
            <a:ext cx="3131617" cy="1919902"/>
            <a:chOff x="3434335" y="3297921"/>
            <a:chExt cx="4949438" cy="303435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4054E33-FEE4-469C-BC97-7A37EF90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335" y="3297921"/>
              <a:ext cx="4949438" cy="303435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BD7ED63-1D30-43D2-A8CF-3A3192A19715}"/>
                </a:ext>
              </a:extLst>
            </p:cNvPr>
            <p:cNvGrpSpPr/>
            <p:nvPr/>
          </p:nvGrpSpPr>
          <p:grpSpPr>
            <a:xfrm>
              <a:off x="5703064" y="5305334"/>
              <a:ext cx="320400" cy="576722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B44ABA9-7740-45CA-B56B-B85EFF9E0970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E1D3D105-E862-460E-9845-4FB71CAEC597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82E3C2F1-6436-4768-9465-F7E57BD909F6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1009A41F-2319-450D-980E-5851B60968E4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E5E29C1F-3BCB-4B2A-BBE4-D0924DE2F3FD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EA398F58-ABE9-40D3-9CDB-C0C6A9D7EE9D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F678D807-6D75-48BE-891E-C37888A83741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4A30B028-B7A3-47E8-A70A-630687569939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088D884-BC17-455E-AA31-29EFAC98FFEB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E22BED-CB62-40F0-B4AB-73DE55C9CDEE}"/>
                </a:ext>
              </a:extLst>
            </p:cNvPr>
            <p:cNvGrpSpPr/>
            <p:nvPr/>
          </p:nvGrpSpPr>
          <p:grpSpPr>
            <a:xfrm rot="644692">
              <a:off x="5744104" y="4956701"/>
              <a:ext cx="320400" cy="576722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C7232197-AFCD-434F-93E5-BE1F09CEA94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A2DB4DDC-C9D3-4281-A8A7-2243DDE1D62F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BD1610F-A39D-4868-9F0D-0450F902560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C5244B27-F8F7-4EE4-B2AD-2D2761678459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C7A3DC03-42E2-4B78-9FEC-874ACE2C24AC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71FFEF52-7B93-4D12-972F-97A54447925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21D87DEE-9DE9-452A-B93B-F2E359C6D6AB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6D81A86B-A75D-4D20-82F6-B4EF8C4E014D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DC10D0CF-DC7A-48B8-B08A-592614272C1F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31F37A-1F96-4AA0-B3FC-AAEF81E52F2E}"/>
                </a:ext>
              </a:extLst>
            </p:cNvPr>
            <p:cNvGrpSpPr/>
            <p:nvPr/>
          </p:nvGrpSpPr>
          <p:grpSpPr>
            <a:xfrm>
              <a:off x="5485292" y="5273294"/>
              <a:ext cx="320400" cy="576722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5F7EA566-9847-4FA1-8433-4290C0954D62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F55665EA-3819-4123-BAC8-C708961EDE90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0BFD2F74-1C8D-4C74-9A37-E729C423E164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9D4F11F9-4A20-4B03-9FDE-26C53799B147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05C4827-7F48-4EC7-B48B-F3E3FAB7B17D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1F4E6DDF-756D-4D7D-B30F-6891D055566D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67A4B109-DB06-407A-B268-530C046978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4E6B16C-44A8-4A62-BC6D-994A16AA572B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5EC9E96-C94A-4084-8CB7-166603AE6815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9AA9C31-13DC-4064-B341-9EA3B36E026D}"/>
                </a:ext>
              </a:extLst>
            </p:cNvPr>
            <p:cNvGrpSpPr/>
            <p:nvPr/>
          </p:nvGrpSpPr>
          <p:grpSpPr>
            <a:xfrm>
              <a:off x="5665986" y="4580583"/>
              <a:ext cx="214252" cy="214252"/>
              <a:chOff x="3336327" y="4560989"/>
              <a:chExt cx="214252" cy="214252"/>
            </a:xfrm>
          </p:grpSpPr>
          <p:sp>
            <p:nvSpPr>
              <p:cNvPr id="15" name="Pie 65">
                <a:extLst>
                  <a:ext uri="{FF2B5EF4-FFF2-40B4-BE49-F238E27FC236}">
                    <a16:creationId xmlns:a16="http://schemas.microsoft.com/office/drawing/2014/main" id="{84445732-13DE-461E-BAAD-E1711B267C2C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16" name="Pie 66">
                <a:extLst>
                  <a:ext uri="{FF2B5EF4-FFF2-40B4-BE49-F238E27FC236}">
                    <a16:creationId xmlns:a16="http://schemas.microsoft.com/office/drawing/2014/main" id="{2121688E-8BA8-47D7-B87C-799D8F889D83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64A6118-29E0-4B51-AA4B-7B9AA45B5D81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314EA72-2861-4EEB-8BC0-38EA5E7E2B86}"/>
                </a:ext>
              </a:extLst>
            </p:cNvPr>
            <p:cNvSpPr/>
            <p:nvPr/>
          </p:nvSpPr>
          <p:spPr bwMode="auto">
            <a:xfrm rot="9119138">
              <a:off x="5577279" y="4500324"/>
              <a:ext cx="382666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D84D72-DD30-409E-958D-5FCB5B0B47C7}"/>
                    </a:ext>
                  </a:extLst>
                </p:cNvPr>
                <p:cNvSpPr txBox="1"/>
                <p:nvPr/>
              </p:nvSpPr>
              <p:spPr>
                <a:xfrm>
                  <a:off x="5892261" y="4175368"/>
                  <a:ext cx="363199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D84D72-DD30-409E-958D-5FCB5B0B4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8"/>
                  <a:ext cx="363199" cy="369333"/>
                </a:xfrm>
                <a:prstGeom prst="rect">
                  <a:avLst/>
                </a:prstGeom>
                <a:blipFill>
                  <a:blip r:embed="rId40"/>
                  <a:stretch>
                    <a:fillRect l="-42105" r="-13158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94678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053B-DF10-4EDD-952C-018F789D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Slides +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B6998-FA85-44BA-BE61-40105FCC1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1400" dirty="0"/>
              <a:t>What is my project – quad vs prop, ‘is better’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>
                <a:highlight>
                  <a:srgbClr val="00FF00"/>
                </a:highlight>
              </a:rPr>
              <a:t>FOM – quantify, hover perf etc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>
                <a:highlight>
                  <a:srgbClr val="00FF00"/>
                </a:highlight>
              </a:rPr>
              <a:t>Project aims – flying testbed, controllability, characterise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Assumptions/Methods – zero swirl, also </a:t>
            </a:r>
            <a:r>
              <a:rPr lang="en-GB" sz="1400" dirty="0" err="1"/>
              <a:t>incl</a:t>
            </a:r>
            <a:r>
              <a:rPr lang="en-GB" sz="1400" dirty="0"/>
              <a:t> 1D CV, FOM contour, de Haller number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>
                <a:highlight>
                  <a:srgbClr val="00FF00"/>
                </a:highlight>
              </a:rPr>
              <a:t>Design build-up – flow, need carter to get blade chord, need diffusion </a:t>
            </a:r>
            <a:r>
              <a:rPr lang="en-GB" sz="1400" dirty="0" err="1">
                <a:highlight>
                  <a:srgbClr val="00FF00"/>
                </a:highlight>
              </a:rPr>
              <a:t>fac</a:t>
            </a:r>
            <a:r>
              <a:rPr lang="en-GB" sz="1400" dirty="0">
                <a:highlight>
                  <a:srgbClr val="00FF00"/>
                </a:highlight>
              </a:rPr>
              <a:t> to get blah blah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>
                <a:highlight>
                  <a:srgbClr val="00FF00"/>
                </a:highlight>
              </a:rPr>
              <a:t>Pictures of design – variables, arrows to lean/sweep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>
                <a:highlight>
                  <a:srgbClr val="00FF00"/>
                </a:highlight>
              </a:rPr>
              <a:t>Setup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FOM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Chic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Video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 err="1"/>
              <a:t>Conc</a:t>
            </a:r>
            <a:endParaRPr lang="en-GB" sz="1400" dirty="0"/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Backup</a:t>
            </a:r>
          </a:p>
          <a:p>
            <a:pPr marL="457200" indent="-457200">
              <a:buFont typeface="+mj-lt"/>
              <a:buAutoNum type="arabicPeriod"/>
            </a:pP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89047-0B18-4A57-A514-5523B29C75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41CFFF-EDD7-4D74-A49D-82578B659F89}"/>
              </a:ext>
            </a:extLst>
          </p:cNvPr>
          <p:cNvSpPr txBox="1">
            <a:spLocks/>
          </p:cNvSpPr>
          <p:nvPr/>
        </p:nvSpPr>
        <p:spPr bwMode="auto">
          <a:xfrm>
            <a:off x="2651760" y="4397963"/>
            <a:ext cx="6106480" cy="150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/>
              <a:t>If it’s not on the slide, ur not allowed to mention it</a:t>
            </a:r>
          </a:p>
          <a:p>
            <a:r>
              <a:rPr lang="en-GB" kern="0"/>
              <a:t>Have an ending message at the bottom of each slide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90068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3D5-67C9-4D84-93E2-70249132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F71F-5FD4-4EE3-93B2-6DA421041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 and motivations (2-3 mins)</a:t>
            </a:r>
          </a:p>
          <a:p>
            <a:r>
              <a:rPr lang="en-GB" dirty="0"/>
              <a:t>Present setup, method (1-2 mins)</a:t>
            </a:r>
          </a:p>
          <a:p>
            <a:pPr lvl="1"/>
            <a:r>
              <a:rPr lang="en-GB" dirty="0"/>
              <a:t>Mention FOM</a:t>
            </a:r>
          </a:p>
          <a:p>
            <a:r>
              <a:rPr lang="en-GB" dirty="0"/>
              <a:t>Display results (2 mins)</a:t>
            </a:r>
          </a:p>
          <a:p>
            <a:pPr lvl="1"/>
            <a:r>
              <a:rPr lang="en-GB" dirty="0"/>
              <a:t>FOM comparison (ND) with props and </a:t>
            </a:r>
            <a:r>
              <a:rPr lang="en-GB" dirty="0" err="1"/>
              <a:t>edf</a:t>
            </a:r>
            <a:r>
              <a:rPr lang="en-GB" dirty="0"/>
              <a:t> at different rpms</a:t>
            </a:r>
          </a:p>
          <a:p>
            <a:pPr lvl="1"/>
            <a:r>
              <a:rPr lang="en-GB" dirty="0" err="1"/>
              <a:t>Ch’ic</a:t>
            </a:r>
            <a:r>
              <a:rPr lang="en-GB" dirty="0"/>
              <a:t> of EDF</a:t>
            </a:r>
          </a:p>
          <a:p>
            <a:r>
              <a:rPr lang="en-GB" dirty="0"/>
              <a:t>Play video and discuss (1 min)</a:t>
            </a:r>
          </a:p>
          <a:p>
            <a:r>
              <a:rPr lang="en-GB" dirty="0"/>
              <a:t>Conclude and present next steps (2 mins)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9F75-6314-4CC7-A1FE-9B1AB9D36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21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FCE2-0404-41A6-BD36-4DB650B6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What, How,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59B4-DBF3-45A7-B37A-CF271AF93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Currently propellors, but EDFs have multiple performance benefits</a:t>
            </a:r>
          </a:p>
          <a:p>
            <a:r>
              <a:rPr lang="en-GB" dirty="0"/>
              <a:t>Design and build a VTOL EV with ducted fans for propulsors</a:t>
            </a:r>
          </a:p>
          <a:p>
            <a:r>
              <a:rPr lang="en-GB" dirty="0"/>
              <a:t>Have a flying testbed to simulate various test cases – ref 5 stage flight</a:t>
            </a:r>
          </a:p>
          <a:p>
            <a:r>
              <a:rPr lang="en-GB" dirty="0"/>
              <a:t>Can also assess trade-offs between number of propulsors and size</a:t>
            </a:r>
          </a:p>
          <a:p>
            <a:r>
              <a:rPr lang="en-GB" dirty="0"/>
              <a:t>Fan can be characterised, so operating point can be easily obtained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AD094-72F2-425F-9C3D-27CA1AC78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4C9CD-ADAD-4016-846E-A0DAC049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003" y="4422493"/>
            <a:ext cx="3948663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6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3102-F0EC-425B-BB1A-06A25714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have I done this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C7C7B-1F0F-42D4-9640-94408F47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Familiarised self with existing MATLAB design code to design new propulsor - updated areas where necessary (</a:t>
            </a:r>
            <a:r>
              <a:rPr lang="en-GB" dirty="0" err="1"/>
              <a:t>eg</a:t>
            </a:r>
            <a:r>
              <a:rPr lang="en-GB" dirty="0"/>
              <a:t> adding sweep/lean, creating stator holes)</a:t>
            </a:r>
          </a:p>
          <a:p>
            <a:r>
              <a:rPr lang="en-GB" dirty="0"/>
              <a:t>Successfully operated static rig with all interfaces working</a:t>
            </a:r>
          </a:p>
          <a:p>
            <a:r>
              <a:rPr lang="en-GB" dirty="0"/>
              <a:t>Repaired drone chassis, designed new connecting arms, fiddled with printing too many times</a:t>
            </a:r>
          </a:p>
          <a:p>
            <a:r>
              <a:rPr lang="en-GB" dirty="0"/>
              <a:t>Collected performance results from different designs, attempted to produce </a:t>
            </a:r>
            <a:r>
              <a:rPr lang="en-GB" dirty="0" err="1"/>
              <a:t>ch’ic</a:t>
            </a:r>
            <a:r>
              <a:rPr lang="en-GB" dirty="0"/>
              <a:t> by varying sigma (WORK TO DO HERE)</a:t>
            </a:r>
          </a:p>
          <a:p>
            <a:r>
              <a:rPr lang="en-GB" dirty="0"/>
              <a:t>Confirmed FOM improvement from prop to EDF</a:t>
            </a:r>
          </a:p>
          <a:p>
            <a:r>
              <a:rPr lang="en-GB" dirty="0"/>
              <a:t>Adapted design to accommodate new motors</a:t>
            </a:r>
          </a:p>
          <a:p>
            <a:r>
              <a:rPr lang="en-GB" dirty="0"/>
              <a:t>Built up drone to fly with 4x EDF’s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2B37C-E24B-44BF-A06E-CB4A9DE34A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81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3DB5-DC15-4E14-A2DA-934C35F2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Devising a Suitable Performance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75AA6-5096-4516-9096-E071A733E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01;g6b1ba9cacb_0_0">
                <a:extLst>
                  <a:ext uri="{FF2B5EF4-FFF2-40B4-BE49-F238E27FC236}">
                    <a16:creationId xmlns:a16="http://schemas.microsoft.com/office/drawing/2014/main" id="{62963AAA-AC13-4247-B705-186DE0CF87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1337" y="4817770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5" name="Google Shape;101;g6b1ba9cacb_0_0">
                <a:extLst>
                  <a:ext uri="{FF2B5EF4-FFF2-40B4-BE49-F238E27FC236}">
                    <a16:creationId xmlns:a16="http://schemas.microsoft.com/office/drawing/2014/main" id="{62963AAA-AC13-4247-B705-186DE0CF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337" y="4817770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552" t="-8182" b="-15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01;g6b1ba9cacb_0_0">
                <a:extLst>
                  <a:ext uri="{FF2B5EF4-FFF2-40B4-BE49-F238E27FC236}">
                    <a16:creationId xmlns:a16="http://schemas.microsoft.com/office/drawing/2014/main" id="{2157328D-9593-4244-9C7F-8C5B4BEA53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629" y="5739720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6" name="Google Shape;101;g6b1ba9cacb_0_0">
                <a:extLst>
                  <a:ext uri="{FF2B5EF4-FFF2-40B4-BE49-F238E27FC236}">
                    <a16:creationId xmlns:a16="http://schemas.microsoft.com/office/drawing/2014/main" id="{2157328D-9593-4244-9C7F-8C5B4BEA5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29" y="5739720"/>
                <a:ext cx="3429000" cy="671228"/>
              </a:xfrm>
              <a:prstGeom prst="rect">
                <a:avLst/>
              </a:prstGeom>
              <a:blipFill>
                <a:blip r:embed="rId10"/>
                <a:stretch>
                  <a:fillRect l="-3737" t="-15455" b="-14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7326645-0B48-43EB-990D-8EAE5E11FB2C}"/>
              </a:ext>
            </a:extLst>
          </p:cNvPr>
          <p:cNvGrpSpPr/>
          <p:nvPr/>
        </p:nvGrpSpPr>
        <p:grpSpPr>
          <a:xfrm>
            <a:off x="644267" y="3568034"/>
            <a:ext cx="2699723" cy="1522124"/>
            <a:chOff x="-123862" y="4629308"/>
            <a:chExt cx="3200400" cy="18044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8629F1-C561-4638-A846-057DBE855600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E66C624-B8D3-422B-A01E-F7372E19DA10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C7957-DC88-4822-B903-46A4C6AE040A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Isosceles Triangle 2">
                <a:extLst>
                  <a:ext uri="{FF2B5EF4-FFF2-40B4-BE49-F238E27FC236}">
                    <a16:creationId xmlns:a16="http://schemas.microsoft.com/office/drawing/2014/main" id="{34BDA183-9D34-49A5-AFFC-DBF1BFE73F3C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51C0E2-7BA0-4DE0-B3A1-662B0EE772B4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C38490-5455-45DB-ADB3-6E78D7C65AD5}"/>
                </a:ext>
              </a:extLst>
            </p:cNvPr>
            <p:cNvCxnSpPr>
              <a:cxnSpLocks/>
            </p:cNvCxnSpPr>
            <p:nvPr/>
          </p:nvCxnSpPr>
          <p:spPr>
            <a:xfrm>
              <a:off x="94715" y="6433719"/>
              <a:ext cx="274329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1;g6b1ba9cacb_0_0">
                <a:extLst>
                  <a:ext uri="{FF2B5EF4-FFF2-40B4-BE49-F238E27FC236}">
                    <a16:creationId xmlns:a16="http://schemas.microsoft.com/office/drawing/2014/main" id="{205E77EE-D147-4A38-8ED3-C4C5B65410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595520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8" name="Google Shape;101;g6b1ba9cacb_0_0">
                <a:extLst>
                  <a:ext uri="{FF2B5EF4-FFF2-40B4-BE49-F238E27FC236}">
                    <a16:creationId xmlns:a16="http://schemas.microsoft.com/office/drawing/2014/main" id="{205E77EE-D147-4A38-8ED3-C4C5B6541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595520"/>
                <a:ext cx="2819400" cy="1375940"/>
              </a:xfrm>
              <a:prstGeom prst="roundRect">
                <a:avLst/>
              </a:prstGeom>
              <a:blipFill>
                <a:blip r:embed="rId11"/>
                <a:stretch>
                  <a:fillRect l="-1717" b="-790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1;g6b1ba9cacb_0_0">
                <a:extLst>
                  <a:ext uri="{FF2B5EF4-FFF2-40B4-BE49-F238E27FC236}">
                    <a16:creationId xmlns:a16="http://schemas.microsoft.com/office/drawing/2014/main" id="{BC61B283-9984-4ECF-8543-E767F2F66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2415" y="5423760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9" name="Google Shape;101;g6b1ba9cacb_0_0">
                <a:extLst>
                  <a:ext uri="{FF2B5EF4-FFF2-40B4-BE49-F238E27FC236}">
                    <a16:creationId xmlns:a16="http://schemas.microsoft.com/office/drawing/2014/main" id="{BC61B283-9984-4ECF-8543-E767F2F66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15" y="5423760"/>
                <a:ext cx="3429000" cy="671227"/>
              </a:xfrm>
              <a:prstGeom prst="rect">
                <a:avLst/>
              </a:prstGeom>
              <a:blipFill>
                <a:blip r:embed="rId12"/>
                <a:stretch>
                  <a:fillRect l="-3737" b="-19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7">
            <a:extLst>
              <a:ext uri="{FF2B5EF4-FFF2-40B4-BE49-F238E27FC236}">
                <a16:creationId xmlns:a16="http://schemas.microsoft.com/office/drawing/2014/main" id="{04A6F2FF-00D4-437A-9F4C-8AD563323B6A}"/>
              </a:ext>
            </a:extLst>
          </p:cNvPr>
          <p:cNvSpPr/>
          <p:nvPr/>
        </p:nvSpPr>
        <p:spPr>
          <a:xfrm>
            <a:off x="4171951" y="3626853"/>
            <a:ext cx="800100" cy="6539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8EA542-9F41-4F60-9D20-65695C29CBEC}"/>
              </a:ext>
            </a:extLst>
          </p:cNvPr>
          <p:cNvSpPr/>
          <p:nvPr/>
        </p:nvSpPr>
        <p:spPr bwMode="auto">
          <a:xfrm>
            <a:off x="3142778" y="2922472"/>
            <a:ext cx="416064" cy="2286000"/>
          </a:xfrm>
          <a:custGeom>
            <a:avLst/>
            <a:gdLst>
              <a:gd name="connsiteX0" fmla="*/ 277625 w 279457"/>
              <a:gd name="connsiteY0" fmla="*/ 0 h 2286000"/>
              <a:gd name="connsiteX1" fmla="*/ 277625 w 279457"/>
              <a:gd name="connsiteY1" fmla="*/ 177800 h 2286000"/>
              <a:gd name="connsiteX2" fmla="*/ 258575 w 279457"/>
              <a:gd name="connsiteY2" fmla="*/ 501650 h 2286000"/>
              <a:gd name="connsiteX3" fmla="*/ 156975 w 279457"/>
              <a:gd name="connsiteY3" fmla="*/ 996950 h 2286000"/>
              <a:gd name="connsiteX4" fmla="*/ 99825 w 279457"/>
              <a:gd name="connsiteY4" fmla="*/ 1219200 h 2286000"/>
              <a:gd name="connsiteX5" fmla="*/ 10925 w 279457"/>
              <a:gd name="connsiteY5" fmla="*/ 1879600 h 2286000"/>
              <a:gd name="connsiteX6" fmla="*/ 4575 w 279457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457" h="2286000">
                <a:moveTo>
                  <a:pt x="277625" y="0"/>
                </a:moveTo>
                <a:cubicBezTo>
                  <a:pt x="279212" y="47096"/>
                  <a:pt x="280800" y="94192"/>
                  <a:pt x="277625" y="177800"/>
                </a:cubicBezTo>
                <a:cubicBezTo>
                  <a:pt x="274450" y="261408"/>
                  <a:pt x="278683" y="365125"/>
                  <a:pt x="258575" y="501650"/>
                </a:cubicBezTo>
                <a:cubicBezTo>
                  <a:pt x="238467" y="638175"/>
                  <a:pt x="183433" y="877358"/>
                  <a:pt x="156975" y="996950"/>
                </a:cubicBezTo>
                <a:cubicBezTo>
                  <a:pt x="130517" y="1116542"/>
                  <a:pt x="124167" y="1072092"/>
                  <a:pt x="99825" y="1219200"/>
                </a:cubicBezTo>
                <a:cubicBezTo>
                  <a:pt x="75483" y="1366308"/>
                  <a:pt x="26800" y="1701800"/>
                  <a:pt x="10925" y="1879600"/>
                </a:cubicBezTo>
                <a:cubicBezTo>
                  <a:pt x="-4950" y="2057400"/>
                  <a:pt x="-188" y="2171700"/>
                  <a:pt x="4575" y="2286000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1F944C3-40D1-4EF4-84D3-6ADED4D58694}"/>
              </a:ext>
            </a:extLst>
          </p:cNvPr>
          <p:cNvSpPr/>
          <p:nvPr/>
        </p:nvSpPr>
        <p:spPr bwMode="auto">
          <a:xfrm flipH="1">
            <a:off x="412585" y="2922472"/>
            <a:ext cx="416064" cy="2286000"/>
          </a:xfrm>
          <a:custGeom>
            <a:avLst/>
            <a:gdLst>
              <a:gd name="connsiteX0" fmla="*/ 277625 w 279457"/>
              <a:gd name="connsiteY0" fmla="*/ 0 h 2286000"/>
              <a:gd name="connsiteX1" fmla="*/ 277625 w 279457"/>
              <a:gd name="connsiteY1" fmla="*/ 177800 h 2286000"/>
              <a:gd name="connsiteX2" fmla="*/ 258575 w 279457"/>
              <a:gd name="connsiteY2" fmla="*/ 501650 h 2286000"/>
              <a:gd name="connsiteX3" fmla="*/ 156975 w 279457"/>
              <a:gd name="connsiteY3" fmla="*/ 996950 h 2286000"/>
              <a:gd name="connsiteX4" fmla="*/ 99825 w 279457"/>
              <a:gd name="connsiteY4" fmla="*/ 1219200 h 2286000"/>
              <a:gd name="connsiteX5" fmla="*/ 10925 w 279457"/>
              <a:gd name="connsiteY5" fmla="*/ 1879600 h 2286000"/>
              <a:gd name="connsiteX6" fmla="*/ 4575 w 279457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457" h="2286000">
                <a:moveTo>
                  <a:pt x="277625" y="0"/>
                </a:moveTo>
                <a:cubicBezTo>
                  <a:pt x="279212" y="47096"/>
                  <a:pt x="280800" y="94192"/>
                  <a:pt x="277625" y="177800"/>
                </a:cubicBezTo>
                <a:cubicBezTo>
                  <a:pt x="274450" y="261408"/>
                  <a:pt x="278683" y="365125"/>
                  <a:pt x="258575" y="501650"/>
                </a:cubicBezTo>
                <a:cubicBezTo>
                  <a:pt x="238467" y="638175"/>
                  <a:pt x="183433" y="877358"/>
                  <a:pt x="156975" y="996950"/>
                </a:cubicBezTo>
                <a:cubicBezTo>
                  <a:pt x="130517" y="1116542"/>
                  <a:pt x="124167" y="1072092"/>
                  <a:pt x="99825" y="1219200"/>
                </a:cubicBezTo>
                <a:cubicBezTo>
                  <a:pt x="75483" y="1366308"/>
                  <a:pt x="26800" y="1701800"/>
                  <a:pt x="10925" y="1879600"/>
                </a:cubicBezTo>
                <a:cubicBezTo>
                  <a:pt x="-4950" y="2057400"/>
                  <a:pt x="-188" y="2171700"/>
                  <a:pt x="4575" y="2286000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EB8337-D551-4FFF-A80A-03A58DE1B1EA}"/>
                  </a:ext>
                </a:extLst>
              </p:cNvPr>
              <p:cNvSpPr txBox="1"/>
              <p:nvPr/>
            </p:nvSpPr>
            <p:spPr>
              <a:xfrm>
                <a:off x="1619528" y="5104764"/>
                <a:ext cx="862788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EB8337-D551-4FFF-A80A-03A58DE1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528" y="5104764"/>
                <a:ext cx="862788" cy="369332"/>
              </a:xfrm>
              <a:prstGeom prst="rect">
                <a:avLst/>
              </a:prstGeom>
              <a:blipFill>
                <a:blip r:embed="rId13"/>
                <a:stretch>
                  <a:fillRect l="-14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C1F8DDA-6284-4B7B-953B-791849C1E4FD}"/>
              </a:ext>
            </a:extLst>
          </p:cNvPr>
          <p:cNvGrpSpPr/>
          <p:nvPr/>
        </p:nvGrpSpPr>
        <p:grpSpPr>
          <a:xfrm>
            <a:off x="5697625" y="3028610"/>
            <a:ext cx="2902916" cy="1715440"/>
            <a:chOff x="5751423" y="3359861"/>
            <a:chExt cx="2902916" cy="1715440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09B562A-15FB-46E4-8619-9A33B8A034D4}"/>
                </a:ext>
              </a:extLst>
            </p:cNvPr>
            <p:cNvSpPr/>
            <p:nvPr/>
          </p:nvSpPr>
          <p:spPr bwMode="auto">
            <a:xfrm rot="11463598">
              <a:off x="5751423" y="4136448"/>
              <a:ext cx="174134" cy="61316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3399C4A-DC03-43CF-9799-BF80F4F7EB7D}"/>
                </a:ext>
              </a:extLst>
            </p:cNvPr>
            <p:cNvGrpSpPr/>
            <p:nvPr/>
          </p:nvGrpSpPr>
          <p:grpSpPr>
            <a:xfrm>
              <a:off x="5792600" y="3359861"/>
              <a:ext cx="2819401" cy="1715440"/>
              <a:chOff x="5610189" y="1916347"/>
              <a:chExt cx="4008812" cy="243912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79816DA-C1AB-41F4-BADB-B4D0BC48BBB1}"/>
                  </a:ext>
                </a:extLst>
              </p:cNvPr>
              <p:cNvGrpSpPr/>
              <p:nvPr/>
            </p:nvGrpSpPr>
            <p:grpSpPr>
              <a:xfrm>
                <a:off x="5610189" y="1916347"/>
                <a:ext cx="4008812" cy="1319939"/>
                <a:chOff x="7390191" y="3708693"/>
                <a:chExt cx="4008812" cy="131993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701D99E-EE72-446F-8AC3-286B8F1631D1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E9F43B-BA70-4990-B96D-5507CF2F4963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BD229D76-F6A9-4CA1-B6A9-B2B2810BF8AC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Isosceles Triangle 25">
                    <a:extLst>
                      <a:ext uri="{FF2B5EF4-FFF2-40B4-BE49-F238E27FC236}">
                        <a16:creationId xmlns:a16="http://schemas.microsoft.com/office/drawing/2014/main" id="{962A22DE-3150-41CB-AE59-F463A8F5D201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74FEBFFD-199A-4508-BF0E-8DAB1FA628B6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accent4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15297BFF-6D9D-4297-AD2C-8BD6F0743F2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8"/>
                  <a:ext cx="1003301" cy="317207"/>
                </a:xfrm>
                <a:prstGeom prst="teardrop">
                  <a:avLst>
                    <a:gd name="adj" fmla="val 70412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Teardrop 22">
                  <a:extLst>
                    <a:ext uri="{FF2B5EF4-FFF2-40B4-BE49-F238E27FC236}">
                      <a16:creationId xmlns:a16="http://schemas.microsoft.com/office/drawing/2014/main" id="{84AB8EEC-C12D-443C-B5EF-C67469CD561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68612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DF840E4-CA56-485F-A3C9-828179109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4650" y="2669331"/>
                <a:ext cx="322354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96DDBC6-433C-4AFB-AEAD-696F3116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5438" y="3845637"/>
                <a:ext cx="387996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42E1AC4-289A-4441-9BAD-63137F086B64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497" y="3830334"/>
                    <a:ext cx="381002" cy="5251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tx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42E1AC4-289A-4441-9BAD-63137F086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497" y="3830334"/>
                    <a:ext cx="381002" cy="5251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3182" r="-4545" b="-1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C40622A-8666-4C86-B31C-51E5EADA56C8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499" y="2760852"/>
                    <a:ext cx="381002" cy="5251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C40622A-8666-4C86-B31C-51E5EADA5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499" y="2760852"/>
                    <a:ext cx="381002" cy="52514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45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6767C1A-1C81-4220-8EAC-080E25191F97}"/>
                </a:ext>
              </a:extLst>
            </p:cNvPr>
            <p:cNvSpPr/>
            <p:nvPr/>
          </p:nvSpPr>
          <p:spPr bwMode="auto">
            <a:xfrm rot="10136402" flipH="1">
              <a:off x="8480205" y="4130099"/>
              <a:ext cx="174134" cy="61316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889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479D-3947-4571-8DBF-686C924D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E5202-AED1-473B-991D-B734997BD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8E1A1F-6570-49BC-80FB-4173F1DFCD1C}"/>
              </a:ext>
            </a:extLst>
          </p:cNvPr>
          <p:cNvSpPr/>
          <p:nvPr/>
        </p:nvSpPr>
        <p:spPr bwMode="auto">
          <a:xfrm>
            <a:off x="2797969" y="1943100"/>
            <a:ext cx="3548063" cy="69532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Ducted Fan design for hover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EC863C-8B54-4286-8C17-9FDAB6B7F86F}"/>
              </a:ext>
            </a:extLst>
          </p:cNvPr>
          <p:cNvSpPr/>
          <p:nvPr/>
        </p:nvSpPr>
        <p:spPr bwMode="auto">
          <a:xfrm>
            <a:off x="2797969" y="3160713"/>
            <a:ext cx="3548063" cy="69532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Characterising Ducted Fan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DBE740-DA3F-4EC1-9166-7E5D716F2B87}"/>
              </a:ext>
            </a:extLst>
          </p:cNvPr>
          <p:cNvSpPr/>
          <p:nvPr/>
        </p:nvSpPr>
        <p:spPr bwMode="auto">
          <a:xfrm>
            <a:off x="2797969" y="4378326"/>
            <a:ext cx="3548063" cy="12318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Develop flying </a:t>
            </a:r>
            <a:r>
              <a:rPr lang="en-GB" dirty="0">
                <a:solidFill>
                  <a:schemeClr val="bg1"/>
                </a:solidFill>
                <a:latin typeface="Arial" charset="0"/>
              </a:rPr>
              <a:t>t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estbed</a:t>
            </a:r>
          </a:p>
          <a:p>
            <a:pPr marL="857250" lvl="1" indent="-400050" algn="l">
              <a:buFont typeface="+mj-lt"/>
              <a:buAutoNum type="romanLcPeriod"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Stability</a:t>
            </a:r>
          </a:p>
          <a:p>
            <a:pPr marL="857250" lvl="1" indent="-400050" algn="l">
              <a:buFont typeface="+mj-lt"/>
              <a:buAutoNum type="romanLcPeriod"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In-flight measurements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89A29C-700C-4136-8CE2-4C9CFBB3FD9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4572001" y="2638425"/>
            <a:ext cx="0" cy="522288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4AC71E-7B3E-4AA3-843F-FC760CBD260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>
            <a:off x="4572001" y="3856038"/>
            <a:ext cx="0" cy="522288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1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5282-C439-4659-A9BC-1E3E8DBB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A239A1-DB55-458B-B5DC-159B666B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31975"/>
            <a:ext cx="4288698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2E0F0-E62B-4F94-9FC9-4BC03CE23D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FE3F8AF-F20D-4F3E-860D-F24D0067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19079" y="1661997"/>
            <a:ext cx="4524921" cy="2675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75EAA62-5EFC-4627-9F57-0668CCA2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791075" y="4337050"/>
            <a:ext cx="3738079" cy="1993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49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AEF1-0FCC-4612-8654-E47CEE08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F014-7828-4A75-917E-7935A696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Assumptions</a:t>
            </a:r>
          </a:p>
          <a:p>
            <a:pPr lvl="1"/>
            <a:r>
              <a:rPr lang="en-GB" dirty="0"/>
              <a:t>Isentropic flow</a:t>
            </a:r>
          </a:p>
          <a:p>
            <a:pPr lvl="1"/>
            <a:r>
              <a:rPr lang="en-GB" dirty="0"/>
              <a:t>No inlet/exit swirl</a:t>
            </a:r>
          </a:p>
          <a:p>
            <a:pPr marL="0" indent="0">
              <a:buNone/>
            </a:pPr>
            <a:r>
              <a:rPr lang="en-GB" b="1" dirty="0"/>
              <a:t>1D design</a:t>
            </a:r>
          </a:p>
          <a:p>
            <a:pPr lvl="1"/>
            <a:r>
              <a:rPr lang="en-GB" dirty="0"/>
              <a:t>SFME, SFEE</a:t>
            </a:r>
          </a:p>
          <a:p>
            <a:pPr marL="0" indent="0">
              <a:buNone/>
            </a:pPr>
            <a:r>
              <a:rPr lang="en-GB" b="1" dirty="0"/>
              <a:t>2D design</a:t>
            </a:r>
          </a:p>
          <a:p>
            <a:pPr lvl="1"/>
            <a:r>
              <a:rPr lang="en-GB" dirty="0"/>
              <a:t>Radial equilibrium</a:t>
            </a:r>
          </a:p>
          <a:p>
            <a:pPr lvl="1"/>
            <a:r>
              <a:rPr lang="en-GB" dirty="0"/>
              <a:t>Mixed vortex</a:t>
            </a:r>
          </a:p>
          <a:p>
            <a:pPr lvl="1"/>
            <a:r>
              <a:rPr lang="en-GB" dirty="0"/>
              <a:t>Sweep &amp; lean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52A35-752A-4C91-8A12-75DF611E5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915777AF-649F-4C7C-9A47-3BBCE6DA7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214721"/>
              </p:ext>
            </p:extLst>
          </p:nvPr>
        </p:nvGraphicFramePr>
        <p:xfrm>
          <a:off x="3048000" y="2347914"/>
          <a:ext cx="6096000" cy="3765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82FB2B-4324-4C9E-A772-B444D73F3B70}"/>
              </a:ext>
            </a:extLst>
          </p:cNvPr>
          <p:cNvSpPr txBox="1">
            <a:spLocks/>
          </p:cNvSpPr>
          <p:nvPr/>
        </p:nvSpPr>
        <p:spPr bwMode="auto">
          <a:xfrm>
            <a:off x="5127628" y="1708151"/>
            <a:ext cx="2254248" cy="62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b="1" kern="0" dirty="0"/>
              <a:t>Design Process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39892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ADB2338-D205-4CA8-BEF8-467538D6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5799" r="61537" b="49477"/>
          <a:stretch/>
        </p:blipFill>
        <p:spPr>
          <a:xfrm>
            <a:off x="114299" y="1871706"/>
            <a:ext cx="5343525" cy="42424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98F55-9C78-489B-AF40-98AC5E93F9EF}"/>
              </a:ext>
            </a:extLst>
          </p:cNvPr>
          <p:cNvSpPr txBox="1"/>
          <p:nvPr/>
        </p:nvSpPr>
        <p:spPr>
          <a:xfrm>
            <a:off x="2995724" y="1511299"/>
            <a:ext cx="214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Absolute Velocities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789559E-57A8-4B37-9394-630558CA5CE0}"/>
              </a:ext>
            </a:extLst>
          </p:cNvPr>
          <p:cNvSpPr/>
          <p:nvPr/>
        </p:nvSpPr>
        <p:spPr bwMode="auto">
          <a:xfrm>
            <a:off x="5600700" y="3126057"/>
            <a:ext cx="3082289" cy="9811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Φ, </a:t>
            </a:r>
            <a:r>
              <a:rPr lang="el-GR" dirty="0">
                <a:solidFill>
                  <a:schemeClr val="tx1"/>
                </a:solidFill>
                <a:cs typeface="Calibri" panose="020F0502020204030204" pitchFamily="34" charset="0"/>
              </a:rPr>
              <a:t>σ</a:t>
            </a: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, Thrust, Geometry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B686C6-A7D7-42DD-9F64-337579F94042}"/>
              </a:ext>
            </a:extLst>
          </p:cNvPr>
          <p:cNvCxnSpPr>
            <a:cxnSpLocks/>
          </p:cNvCxnSpPr>
          <p:nvPr/>
        </p:nvCxnSpPr>
        <p:spPr bwMode="auto">
          <a:xfrm>
            <a:off x="2886089" y="2053664"/>
            <a:ext cx="0" cy="52289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B8CC626-EF95-4992-A411-3634EC370CBD}"/>
              </a:ext>
            </a:extLst>
          </p:cNvPr>
          <p:cNvSpPr txBox="1"/>
          <p:nvPr/>
        </p:nvSpPr>
        <p:spPr>
          <a:xfrm>
            <a:off x="2886089" y="2344389"/>
            <a:ext cx="743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Vx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FDAEF-1124-4CF0-995C-C3D31C628390}"/>
              </a:ext>
            </a:extLst>
          </p:cNvPr>
          <p:cNvSpPr txBox="1"/>
          <p:nvPr/>
        </p:nvSpPr>
        <p:spPr>
          <a:xfrm>
            <a:off x="573994" y="1507777"/>
            <a:ext cx="214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Relative Velocities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3BA711-ECED-46E7-AA36-48269BDB1702}"/>
              </a:ext>
            </a:extLst>
          </p:cNvPr>
          <p:cNvSpPr txBox="1"/>
          <p:nvPr/>
        </p:nvSpPr>
        <p:spPr>
          <a:xfrm>
            <a:off x="1831183" y="2850089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(Rotor Plane)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44B3-1A5E-48B9-81D1-1A30217DA53A}"/>
              </a:ext>
            </a:extLst>
          </p:cNvPr>
          <p:cNvSpPr txBox="1"/>
          <p:nvPr/>
        </p:nvSpPr>
        <p:spPr>
          <a:xfrm>
            <a:off x="1831183" y="426880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(Stator Plane)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2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AEF1-0FCC-4612-8654-E47CEE08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F014-7828-4A75-917E-7935A696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Assumptions</a:t>
            </a:r>
          </a:p>
          <a:p>
            <a:pPr lvl="1"/>
            <a:r>
              <a:rPr lang="en-GB" dirty="0"/>
              <a:t>Isentropic flow</a:t>
            </a:r>
          </a:p>
          <a:p>
            <a:pPr lvl="1"/>
            <a:r>
              <a:rPr lang="en-GB" dirty="0"/>
              <a:t>No inlet/exit swirl</a:t>
            </a:r>
          </a:p>
          <a:p>
            <a:pPr marL="0" indent="0">
              <a:buNone/>
            </a:pPr>
            <a:r>
              <a:rPr lang="en-GB" b="1" dirty="0"/>
              <a:t>1D design</a:t>
            </a:r>
          </a:p>
          <a:p>
            <a:pPr lvl="1"/>
            <a:r>
              <a:rPr lang="en-GB" dirty="0"/>
              <a:t>SFME, SFEE</a:t>
            </a:r>
          </a:p>
          <a:p>
            <a:pPr marL="0" indent="0">
              <a:buNone/>
            </a:pPr>
            <a:r>
              <a:rPr lang="en-GB" b="1" dirty="0"/>
              <a:t>2D design</a:t>
            </a:r>
          </a:p>
          <a:p>
            <a:pPr lvl="1"/>
            <a:r>
              <a:rPr lang="en-GB" dirty="0"/>
              <a:t>Radial equilibrium</a:t>
            </a:r>
          </a:p>
          <a:p>
            <a:pPr lvl="1"/>
            <a:r>
              <a:rPr lang="en-GB" dirty="0"/>
              <a:t>Mixed vortex</a:t>
            </a:r>
          </a:p>
          <a:p>
            <a:pPr lvl="1"/>
            <a:r>
              <a:rPr lang="en-GB" dirty="0"/>
              <a:t>Sweep &amp; lean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52A35-752A-4C91-8A12-75DF611E5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915777AF-649F-4C7C-9A47-3BBCE6DA7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324636"/>
              </p:ext>
            </p:extLst>
          </p:nvPr>
        </p:nvGraphicFramePr>
        <p:xfrm>
          <a:off x="3471866" y="3807223"/>
          <a:ext cx="5286374" cy="1434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82FB2B-4324-4C9E-A772-B444D73F3B70}"/>
              </a:ext>
            </a:extLst>
          </p:cNvPr>
          <p:cNvSpPr txBox="1">
            <a:spLocks/>
          </p:cNvSpPr>
          <p:nvPr/>
        </p:nvSpPr>
        <p:spPr bwMode="auto">
          <a:xfrm>
            <a:off x="5127628" y="1708151"/>
            <a:ext cx="2254248" cy="62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b="1" kern="0" dirty="0"/>
              <a:t>Design Process</a:t>
            </a:r>
            <a:endParaRPr lang="en-GB" kern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330D40-2E46-4975-A1F1-34D27FCECAF0}"/>
              </a:ext>
            </a:extLst>
          </p:cNvPr>
          <p:cNvSpPr/>
          <p:nvPr/>
        </p:nvSpPr>
        <p:spPr bwMode="auto">
          <a:xfrm>
            <a:off x="4571208" y="2560193"/>
            <a:ext cx="3082289" cy="9811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Φ, </a:t>
            </a:r>
            <a:r>
              <a:rPr lang="el-GR" dirty="0">
                <a:solidFill>
                  <a:schemeClr val="tx1"/>
                </a:solidFill>
                <a:cs typeface="Calibri" panose="020F0502020204030204" pitchFamily="34" charset="0"/>
              </a:rPr>
              <a:t>σ</a:t>
            </a: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, Thrust, Geometry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6467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ADB2338-D205-4CA8-BEF8-467538D6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5799" r="61537" b="49477"/>
          <a:stretch/>
        </p:blipFill>
        <p:spPr>
          <a:xfrm>
            <a:off x="114299" y="1871706"/>
            <a:ext cx="5343525" cy="42424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98F55-9C78-489B-AF40-98AC5E93F9EF}"/>
              </a:ext>
            </a:extLst>
          </p:cNvPr>
          <p:cNvSpPr txBox="1"/>
          <p:nvPr/>
        </p:nvSpPr>
        <p:spPr>
          <a:xfrm>
            <a:off x="5722243" y="3693606"/>
            <a:ext cx="214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Absolute Velocities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B686C6-A7D7-42DD-9F64-337579F94042}"/>
              </a:ext>
            </a:extLst>
          </p:cNvPr>
          <p:cNvCxnSpPr>
            <a:cxnSpLocks/>
          </p:cNvCxnSpPr>
          <p:nvPr/>
        </p:nvCxnSpPr>
        <p:spPr bwMode="auto">
          <a:xfrm>
            <a:off x="2886089" y="2053664"/>
            <a:ext cx="0" cy="52289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B8CC626-EF95-4992-A411-3634EC370CBD}"/>
              </a:ext>
            </a:extLst>
          </p:cNvPr>
          <p:cNvSpPr txBox="1"/>
          <p:nvPr/>
        </p:nvSpPr>
        <p:spPr>
          <a:xfrm>
            <a:off x="2886089" y="2344389"/>
            <a:ext cx="743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Vx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FDAEF-1124-4CF0-995C-C3D31C628390}"/>
              </a:ext>
            </a:extLst>
          </p:cNvPr>
          <p:cNvSpPr txBox="1"/>
          <p:nvPr/>
        </p:nvSpPr>
        <p:spPr>
          <a:xfrm>
            <a:off x="5722243" y="3241767"/>
            <a:ext cx="214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Relative Velocities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3BA711-ECED-46E7-AA36-48269BDB1702}"/>
              </a:ext>
            </a:extLst>
          </p:cNvPr>
          <p:cNvSpPr txBox="1"/>
          <p:nvPr/>
        </p:nvSpPr>
        <p:spPr>
          <a:xfrm>
            <a:off x="1831183" y="2850089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(Rotor Plane)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44B3-1A5E-48B9-81D1-1A30217DA53A}"/>
              </a:ext>
            </a:extLst>
          </p:cNvPr>
          <p:cNvSpPr txBox="1"/>
          <p:nvPr/>
        </p:nvSpPr>
        <p:spPr>
          <a:xfrm>
            <a:off x="1831183" y="426880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(Stator Plane)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114713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12455</TotalTime>
  <Words>3193</Words>
  <Application>Microsoft Office PowerPoint</Application>
  <PresentationFormat>On-screen Show (4:3)</PresentationFormat>
  <Paragraphs>603</Paragraphs>
  <Slides>46</Slides>
  <Notes>36</Notes>
  <HiddenSlides>22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Cambria Math</vt:lpstr>
      <vt:lpstr>blank</vt:lpstr>
      <vt:lpstr>e-VTOL Flying Testbed</vt:lpstr>
      <vt:lpstr>Benefits of Ducted Fans vs Propellors</vt:lpstr>
      <vt:lpstr>Devising a Suitable Performance Metric</vt:lpstr>
      <vt:lpstr>Project Aims</vt:lpstr>
      <vt:lpstr>PowerPoint Presentation</vt:lpstr>
      <vt:lpstr>Design Methods</vt:lpstr>
      <vt:lpstr>Generating Blade Profiles</vt:lpstr>
      <vt:lpstr>Design Methods</vt:lpstr>
      <vt:lpstr>Generating Blade Profiles</vt:lpstr>
      <vt:lpstr>Generating Blade Profiles</vt:lpstr>
      <vt:lpstr>Generating Blade Profiles</vt:lpstr>
      <vt:lpstr>Chosen Design</vt:lpstr>
      <vt:lpstr>Chosen Design</vt:lpstr>
      <vt:lpstr>Measuring Thrust, RPM, Pressure, Power</vt:lpstr>
      <vt:lpstr>Thrust Measurement</vt:lpstr>
      <vt:lpstr>RPM Measurement</vt:lpstr>
      <vt:lpstr>Pressure Measurement</vt:lpstr>
      <vt:lpstr>Power Measurement</vt:lpstr>
      <vt:lpstr>Validating Ducted Fans against Propellors</vt:lpstr>
      <vt:lpstr>Obtaining Ducted Fan Characteristic by Varying σ</vt:lpstr>
      <vt:lpstr>Inaugural Whittle Lab Test Flight!!</vt:lpstr>
      <vt:lpstr>Now we have flying </vt:lpstr>
      <vt:lpstr>Conclusions</vt:lpstr>
      <vt:lpstr>PowerPoint Presentation</vt:lpstr>
      <vt:lpstr>Backup slides </vt:lpstr>
      <vt:lpstr>Slides + notes</vt:lpstr>
      <vt:lpstr>Structure</vt:lpstr>
      <vt:lpstr>What, How, Why</vt:lpstr>
      <vt:lpstr>What have I done this term</vt:lpstr>
      <vt:lpstr>Vortex Exponent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</cp:lastModifiedBy>
  <cp:revision>1636</cp:revision>
  <cp:lastPrinted>2012-12-13T15:48:07Z</cp:lastPrinted>
  <dcterms:created xsi:type="dcterms:W3CDTF">2008-03-27T10:29:55Z</dcterms:created>
  <dcterms:modified xsi:type="dcterms:W3CDTF">2020-12-02T14:24:45Z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